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4"/>
  </p:notesMasterIdLst>
  <p:handoutMasterIdLst>
    <p:handoutMasterId r:id="rId45"/>
  </p:handoutMasterIdLst>
  <p:sldIdLst>
    <p:sldId id="256" r:id="rId5"/>
    <p:sldId id="471" r:id="rId6"/>
    <p:sldId id="302" r:id="rId7"/>
    <p:sldId id="472" r:id="rId8"/>
    <p:sldId id="305" r:id="rId9"/>
    <p:sldId id="303" r:id="rId10"/>
    <p:sldId id="473" r:id="rId11"/>
    <p:sldId id="480" r:id="rId12"/>
    <p:sldId id="306" r:id="rId13"/>
    <p:sldId id="481" r:id="rId14"/>
    <p:sldId id="482" r:id="rId15"/>
    <p:sldId id="474" r:id="rId16"/>
    <p:sldId id="308" r:id="rId17"/>
    <p:sldId id="452" r:id="rId18"/>
    <p:sldId id="475" r:id="rId19"/>
    <p:sldId id="293" r:id="rId20"/>
    <p:sldId id="476" r:id="rId21"/>
    <p:sldId id="477" r:id="rId22"/>
    <p:sldId id="478" r:id="rId23"/>
    <p:sldId id="502" r:id="rId24"/>
    <p:sldId id="503" r:id="rId25"/>
    <p:sldId id="504" r:id="rId26"/>
    <p:sldId id="483" r:id="rId27"/>
    <p:sldId id="484" r:id="rId28"/>
    <p:sldId id="485" r:id="rId29"/>
    <p:sldId id="486" r:id="rId30"/>
    <p:sldId id="487" r:id="rId31"/>
    <p:sldId id="488" r:id="rId32"/>
    <p:sldId id="489" r:id="rId33"/>
    <p:sldId id="490" r:id="rId34"/>
    <p:sldId id="491" r:id="rId35"/>
    <p:sldId id="492" r:id="rId36"/>
    <p:sldId id="501" r:id="rId37"/>
    <p:sldId id="493" r:id="rId38"/>
    <p:sldId id="494" r:id="rId39"/>
    <p:sldId id="495" r:id="rId40"/>
    <p:sldId id="496" r:id="rId41"/>
    <p:sldId id="497" r:id="rId42"/>
    <p:sldId id="27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3144" userDrawn="1">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4B1156A-380E-4F78-BDF5-A606A8083BF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187" autoAdjust="0"/>
  </p:normalViewPr>
  <p:slideViewPr>
    <p:cSldViewPr snapToGrid="0">
      <p:cViewPr varScale="1">
        <p:scale>
          <a:sx n="69" d="100"/>
          <a:sy n="69" d="100"/>
        </p:scale>
        <p:origin x="564" y="48"/>
      </p:cViewPr>
      <p:guideLst>
        <p:guide orient="horz" pos="792"/>
        <p:guide pos="3144"/>
        <p:guide orient="horz" pos="960"/>
      </p:guideLst>
    </p:cSldViewPr>
  </p:slideViewPr>
  <p:outlineViewPr>
    <p:cViewPr>
      <p:scale>
        <a:sx n="33" d="100"/>
        <a:sy n="33" d="100"/>
      </p:scale>
      <p:origin x="0" y="-37396"/>
    </p:cViewPr>
  </p:outlineViewPr>
  <p:notesTextViewPr>
    <p:cViewPr>
      <p:scale>
        <a:sx n="1" d="1"/>
        <a:sy n="1" d="1"/>
      </p:scale>
      <p:origin x="0" y="0"/>
    </p:cViewPr>
  </p:notesTextViewPr>
  <p:sorterViewPr>
    <p:cViewPr varScale="1">
      <p:scale>
        <a:sx n="1" d="1"/>
        <a:sy n="1" d="1"/>
      </p:scale>
      <p:origin x="0" y="-4128"/>
    </p:cViewPr>
  </p:sorterViewPr>
  <p:notesViewPr>
    <p:cSldViewPr snapToGrid="0" showGuides="1">
      <p:cViewPr varScale="1">
        <p:scale>
          <a:sx n="58" d="100"/>
          <a:sy n="58" d="100"/>
        </p:scale>
        <p:origin x="3240"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akum\Documents\Ultrasolar\Technology\Spectroscopy%20data%20for%20Harry.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1 and 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spPr>
            <a:ln w="19050" cap="rnd">
              <a:solidFill>
                <a:schemeClr val="accent1"/>
              </a:solidFill>
              <a:round/>
            </a:ln>
            <a:effectLst/>
          </c:spPr>
          <c:marker>
            <c:symbol val="none"/>
          </c:marker>
          <c:xVal>
            <c:numRef>
              <c:f>Graph!$A$205:$A$208</c:f>
              <c:numCache>
                <c:formatCode>General</c:formatCode>
                <c:ptCount val="4"/>
                <c:pt idx="0">
                  <c:v>445.92599999999999</c:v>
                </c:pt>
                <c:pt idx="1">
                  <c:v>446.363</c:v>
                </c:pt>
                <c:pt idx="2">
                  <c:v>446.8</c:v>
                </c:pt>
                <c:pt idx="3">
                  <c:v>447.67399999999998</c:v>
                </c:pt>
              </c:numCache>
            </c:numRef>
          </c:xVal>
          <c:yVal>
            <c:numRef>
              <c:f>Graph!$B$205:$B$208</c:f>
              <c:numCache>
                <c:formatCode>General</c:formatCode>
                <c:ptCount val="4"/>
                <c:pt idx="0">
                  <c:v>0</c:v>
                </c:pt>
                <c:pt idx="1">
                  <c:v>0</c:v>
                </c:pt>
                <c:pt idx="2">
                  <c:v>0</c:v>
                </c:pt>
                <c:pt idx="3">
                  <c:v>0</c:v>
                </c:pt>
              </c:numCache>
            </c:numRef>
          </c:yVal>
          <c:smooth val="1"/>
          <c:extLst>
            <c:ext xmlns:c16="http://schemas.microsoft.com/office/drawing/2014/chart" uri="{C3380CC4-5D6E-409C-BE32-E72D297353CC}">
              <c16:uniqueId val="{00000000-3D65-4228-B292-1AD6B6FA2B17}"/>
            </c:ext>
          </c:extLst>
        </c:ser>
        <c:ser>
          <c:idx val="1"/>
          <c:order val="1"/>
          <c:spPr>
            <a:ln w="19050" cap="rnd">
              <a:solidFill>
                <a:schemeClr val="accent2"/>
              </a:solidFill>
              <a:round/>
            </a:ln>
            <a:effectLst/>
          </c:spPr>
          <c:marker>
            <c:symbol val="none"/>
          </c:marker>
          <c:xVal>
            <c:numRef>
              <c:f>Graph!$A$205:$A$208</c:f>
              <c:numCache>
                <c:formatCode>General</c:formatCode>
                <c:ptCount val="4"/>
                <c:pt idx="0">
                  <c:v>445.92599999999999</c:v>
                </c:pt>
                <c:pt idx="1">
                  <c:v>446.363</c:v>
                </c:pt>
                <c:pt idx="2">
                  <c:v>446.8</c:v>
                </c:pt>
                <c:pt idx="3">
                  <c:v>447.67399999999998</c:v>
                </c:pt>
              </c:numCache>
            </c:numRef>
          </c:xVal>
          <c:yVal>
            <c:numRef>
              <c:f>Graph!$C$205:$C$208</c:f>
              <c:numCache>
                <c:formatCode>General</c:formatCode>
                <c:ptCount val="4"/>
                <c:pt idx="0">
                  <c:v>486.87</c:v>
                </c:pt>
                <c:pt idx="1">
                  <c:v>662.04</c:v>
                </c:pt>
                <c:pt idx="2">
                  <c:v>653</c:v>
                </c:pt>
                <c:pt idx="3">
                  <c:v>653.25</c:v>
                </c:pt>
              </c:numCache>
            </c:numRef>
          </c:yVal>
          <c:smooth val="1"/>
          <c:extLst>
            <c:ext xmlns:c16="http://schemas.microsoft.com/office/drawing/2014/chart" uri="{C3380CC4-5D6E-409C-BE32-E72D297353CC}">
              <c16:uniqueId val="{00000001-3D65-4228-B292-1AD6B6FA2B17}"/>
            </c:ext>
          </c:extLst>
        </c:ser>
        <c:dLbls>
          <c:showLegendKey val="0"/>
          <c:showVal val="0"/>
          <c:showCatName val="0"/>
          <c:showSerName val="0"/>
          <c:showPercent val="0"/>
          <c:showBubbleSize val="0"/>
        </c:dLbls>
        <c:axId val="377963999"/>
        <c:axId val="377962079"/>
      </c:scatterChart>
      <c:valAx>
        <c:axId val="377963999"/>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7962079"/>
        <c:crosses val="autoZero"/>
        <c:crossBetween val="midCat"/>
      </c:valAx>
      <c:valAx>
        <c:axId val="377962079"/>
        <c:scaling>
          <c:orientation val="minMax"/>
          <c:min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Intesnsity (Probability Density)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badi" panose="020B0604020104020204" pitchFamily="34" charset="0"/>
                <a:ea typeface="+mn-ea"/>
                <a:cs typeface="+mn-cs"/>
              </a:defRPr>
            </a:pPr>
            <a:endParaRPr lang="en-US"/>
          </a:p>
        </c:txPr>
        <c:crossAx val="37796399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0.51849</cdr:x>
      <cdr:y>0.12732</cdr:y>
    </cdr:from>
    <cdr:to>
      <cdr:x>0.5935</cdr:x>
      <cdr:y>0.2568</cdr:y>
    </cdr:to>
    <cdr:sp macro="" textlink="">
      <cdr:nvSpPr>
        <cdr:cNvPr id="2" name="TextBox 17">
          <a:extLst xmlns:a="http://schemas.openxmlformats.org/drawingml/2006/main">
            <a:ext uri="{FF2B5EF4-FFF2-40B4-BE49-F238E27FC236}">
              <a16:creationId xmlns:a16="http://schemas.microsoft.com/office/drawing/2014/main" id="{EC768215-16A7-B0E3-A0EB-D5EC9B7CF4BA}"/>
            </a:ext>
          </a:extLst>
        </cdr:cNvPr>
        <cdr:cNvSpPr txBox="1"/>
      </cdr:nvSpPr>
      <cdr:spPr>
        <a:xfrm xmlns:a="http://schemas.openxmlformats.org/drawingml/2006/main">
          <a:off x="5530427" y="468312"/>
          <a:ext cx="800100" cy="47625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400" dirty="0"/>
            <a:t>I1&gt;</a:t>
          </a:r>
        </a:p>
      </cdr:txBody>
    </cdr:sp>
  </cdr:relSizeAnchor>
  <cdr:relSizeAnchor xmlns:cdr="http://schemas.openxmlformats.org/drawingml/2006/chartDrawing">
    <cdr:from>
      <cdr:x>0.5</cdr:x>
      <cdr:y>0.71357</cdr:y>
    </cdr:from>
    <cdr:to>
      <cdr:x>0.57501</cdr:x>
      <cdr:y>0.84304</cdr:y>
    </cdr:to>
    <cdr:sp macro="" textlink="">
      <cdr:nvSpPr>
        <cdr:cNvPr id="3" name="TextBox 18">
          <a:extLst xmlns:a="http://schemas.openxmlformats.org/drawingml/2006/main">
            <a:ext uri="{FF2B5EF4-FFF2-40B4-BE49-F238E27FC236}">
              <a16:creationId xmlns:a16="http://schemas.microsoft.com/office/drawing/2014/main" id="{C83014E8-EEE9-46BE-BE75-067153661F3E}"/>
            </a:ext>
          </a:extLst>
        </cdr:cNvPr>
        <cdr:cNvSpPr txBox="1"/>
      </cdr:nvSpPr>
      <cdr:spPr>
        <a:xfrm xmlns:a="http://schemas.openxmlformats.org/drawingml/2006/main">
          <a:off x="5333206" y="2624667"/>
          <a:ext cx="800100" cy="47625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400" dirty="0"/>
            <a:t>I0&gt;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AE72A9-67A2-4FB1-BBF6-740F2C2EAA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27B748C-466C-45D8-970C-D4FB4FE80CD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8ABBF3-49A8-4B3F-9773-22E67695BB12}" type="datetimeFigureOut">
              <a:rPr lang="en-US" smtClean="0"/>
              <a:t>10/26/2024</a:t>
            </a:fld>
            <a:endParaRPr lang="en-US" dirty="0"/>
          </a:p>
        </p:txBody>
      </p:sp>
      <p:sp>
        <p:nvSpPr>
          <p:cNvPr id="4" name="Footer Placeholder 3">
            <a:extLst>
              <a:ext uri="{FF2B5EF4-FFF2-40B4-BE49-F238E27FC236}">
                <a16:creationId xmlns:a16="http://schemas.microsoft.com/office/drawing/2014/main" id="{EAA8C23F-271A-4B7C-87EC-108046165C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3E7ABF6-4152-4126-AC20-23B44A3111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EB6193-5AA7-489B-8575-00593FC261DE}" type="slidenum">
              <a:rPr lang="en-US" smtClean="0"/>
              <a:t>‹#›</a:t>
            </a:fld>
            <a:endParaRPr lang="en-US" dirty="0"/>
          </a:p>
        </p:txBody>
      </p:sp>
    </p:spTree>
    <p:extLst>
      <p:ext uri="{BB962C8B-B14F-4D97-AF65-F5344CB8AC3E}">
        <p14:creationId xmlns:p14="http://schemas.microsoft.com/office/powerpoint/2010/main" val="1305405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AAC2B-A50D-4386-849A-6B59FB991B4C}" type="datetimeFigureOut">
              <a:rPr lang="en-US" smtClean="0"/>
              <a:t>10/26/2024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95658-EA1F-4910-80AB-4DA76E167475}" type="slidenum">
              <a:rPr lang="en-US" smtClean="0"/>
              <a:t>‹#›</a:t>
            </a:fld>
            <a:endParaRPr lang="en-US" dirty="0"/>
          </a:p>
        </p:txBody>
      </p:sp>
    </p:spTree>
    <p:extLst>
      <p:ext uri="{BB962C8B-B14F-4D97-AF65-F5344CB8AC3E}">
        <p14:creationId xmlns:p14="http://schemas.microsoft.com/office/powerpoint/2010/main" val="3414773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895658-EA1F-4910-80AB-4DA76E167475}" type="slidenum">
              <a:rPr lang="en-US" smtClean="0"/>
              <a:t>1</a:t>
            </a:fld>
            <a:endParaRPr lang="en-US" dirty="0"/>
          </a:p>
        </p:txBody>
      </p:sp>
    </p:spTree>
    <p:extLst>
      <p:ext uri="{BB962C8B-B14F-4D97-AF65-F5344CB8AC3E}">
        <p14:creationId xmlns:p14="http://schemas.microsoft.com/office/powerpoint/2010/main" val="245686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32</a:t>
            </a:fld>
            <a:endParaRPr lang="en-US" dirty="0"/>
          </a:p>
        </p:txBody>
      </p:sp>
    </p:spTree>
    <p:extLst>
      <p:ext uri="{BB962C8B-B14F-4D97-AF65-F5344CB8AC3E}">
        <p14:creationId xmlns:p14="http://schemas.microsoft.com/office/powerpoint/2010/main" val="2857256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3B939-59A7-3C18-E5E8-BBE3FA4EE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97FA1-821D-23DC-B12E-F6EA33900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A0E450-AF19-105E-AE43-FB1320756E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AE2235-8051-A81F-173A-C544E95BD996}"/>
              </a:ext>
            </a:extLst>
          </p:cNvPr>
          <p:cNvSpPr>
            <a:spLocks noGrp="1"/>
          </p:cNvSpPr>
          <p:nvPr>
            <p:ph type="sldNum" sz="quarter" idx="5"/>
          </p:nvPr>
        </p:nvSpPr>
        <p:spPr/>
        <p:txBody>
          <a:bodyPr/>
          <a:lstStyle/>
          <a:p>
            <a:fld id="{10895658-EA1F-4910-80AB-4DA76E167475}" type="slidenum">
              <a:rPr lang="en-US" smtClean="0"/>
              <a:t>34</a:t>
            </a:fld>
            <a:endParaRPr lang="en-US" dirty="0"/>
          </a:p>
        </p:txBody>
      </p:sp>
    </p:spTree>
    <p:extLst>
      <p:ext uri="{BB962C8B-B14F-4D97-AF65-F5344CB8AC3E}">
        <p14:creationId xmlns:p14="http://schemas.microsoft.com/office/powerpoint/2010/main" val="2346116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660DE-8174-5967-160A-3E5F5B3CFE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9251F0-9DB2-42C3-EE48-4EFD6AFD0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3357CE-0E82-7B19-896D-0D3476E869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A28FDA-F5E0-A581-1C73-3496AE9B38A1}"/>
              </a:ext>
            </a:extLst>
          </p:cNvPr>
          <p:cNvSpPr>
            <a:spLocks noGrp="1"/>
          </p:cNvSpPr>
          <p:nvPr>
            <p:ph type="sldNum" sz="quarter" idx="5"/>
          </p:nvPr>
        </p:nvSpPr>
        <p:spPr/>
        <p:txBody>
          <a:bodyPr/>
          <a:lstStyle/>
          <a:p>
            <a:fld id="{10895658-EA1F-4910-80AB-4DA76E167475}" type="slidenum">
              <a:rPr lang="en-US" smtClean="0"/>
              <a:t>35</a:t>
            </a:fld>
            <a:endParaRPr lang="en-US" dirty="0"/>
          </a:p>
        </p:txBody>
      </p:sp>
    </p:spTree>
    <p:extLst>
      <p:ext uri="{BB962C8B-B14F-4D97-AF65-F5344CB8AC3E}">
        <p14:creationId xmlns:p14="http://schemas.microsoft.com/office/powerpoint/2010/main" val="1211481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92FF1-C0A5-4DE9-CBB2-7D7E8F7BA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F653F-6CD1-578E-BE43-B70C69D391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0017BE-1CD4-8548-4E96-8EB1BEA17D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B55FD0-48E5-5B64-7DB1-8A0F82C6DE2E}"/>
              </a:ext>
            </a:extLst>
          </p:cNvPr>
          <p:cNvSpPr>
            <a:spLocks noGrp="1"/>
          </p:cNvSpPr>
          <p:nvPr>
            <p:ph type="sldNum" sz="quarter" idx="5"/>
          </p:nvPr>
        </p:nvSpPr>
        <p:spPr/>
        <p:txBody>
          <a:bodyPr/>
          <a:lstStyle/>
          <a:p>
            <a:fld id="{10895658-EA1F-4910-80AB-4DA76E167475}" type="slidenum">
              <a:rPr lang="en-US" smtClean="0"/>
              <a:t>36</a:t>
            </a:fld>
            <a:endParaRPr lang="en-US" dirty="0"/>
          </a:p>
        </p:txBody>
      </p:sp>
    </p:spTree>
    <p:extLst>
      <p:ext uri="{BB962C8B-B14F-4D97-AF65-F5344CB8AC3E}">
        <p14:creationId xmlns:p14="http://schemas.microsoft.com/office/powerpoint/2010/main" val="1868868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B9D58-EC21-2CEC-46A6-552A4CE9D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33280-D402-0734-6CFB-E7B362DBC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AC52E-CBC2-E83B-5CEE-58336EA459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0CD543-C6C2-4A47-1A92-28152BFF3D6B}"/>
              </a:ext>
            </a:extLst>
          </p:cNvPr>
          <p:cNvSpPr>
            <a:spLocks noGrp="1"/>
          </p:cNvSpPr>
          <p:nvPr>
            <p:ph type="sldNum" sz="quarter" idx="5"/>
          </p:nvPr>
        </p:nvSpPr>
        <p:spPr/>
        <p:txBody>
          <a:bodyPr/>
          <a:lstStyle/>
          <a:p>
            <a:fld id="{10895658-EA1F-4910-80AB-4DA76E167475}" type="slidenum">
              <a:rPr lang="en-US" smtClean="0"/>
              <a:t>37</a:t>
            </a:fld>
            <a:endParaRPr lang="en-US" dirty="0"/>
          </a:p>
        </p:txBody>
      </p:sp>
    </p:spTree>
    <p:extLst>
      <p:ext uri="{BB962C8B-B14F-4D97-AF65-F5344CB8AC3E}">
        <p14:creationId xmlns:p14="http://schemas.microsoft.com/office/powerpoint/2010/main" val="3811598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5158D-B5F6-EDBE-86CF-5200779D2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ADC96-BDC8-D18D-EE7C-6D7E204FD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914EE-34B5-F488-93B7-3F1F21AE97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EB0B62-E3A9-8557-685B-B935FB300206}"/>
              </a:ext>
            </a:extLst>
          </p:cNvPr>
          <p:cNvSpPr>
            <a:spLocks noGrp="1"/>
          </p:cNvSpPr>
          <p:nvPr>
            <p:ph type="sldNum" sz="quarter" idx="5"/>
          </p:nvPr>
        </p:nvSpPr>
        <p:spPr/>
        <p:txBody>
          <a:bodyPr/>
          <a:lstStyle/>
          <a:p>
            <a:fld id="{10895658-EA1F-4910-80AB-4DA76E167475}" type="slidenum">
              <a:rPr lang="en-US" smtClean="0"/>
              <a:t>38</a:t>
            </a:fld>
            <a:endParaRPr lang="en-US" dirty="0"/>
          </a:p>
        </p:txBody>
      </p:sp>
    </p:spTree>
    <p:extLst>
      <p:ext uri="{BB962C8B-B14F-4D97-AF65-F5344CB8AC3E}">
        <p14:creationId xmlns:p14="http://schemas.microsoft.com/office/powerpoint/2010/main" val="2063319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895658-EA1F-4910-80AB-4DA76E167475}" type="slidenum">
              <a:rPr lang="en-US" smtClean="0"/>
              <a:t>39</a:t>
            </a:fld>
            <a:endParaRPr lang="en-US" dirty="0"/>
          </a:p>
        </p:txBody>
      </p:sp>
    </p:spTree>
    <p:extLst>
      <p:ext uri="{BB962C8B-B14F-4D97-AF65-F5344CB8AC3E}">
        <p14:creationId xmlns:p14="http://schemas.microsoft.com/office/powerpoint/2010/main" val="3607125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5.png"/><Relationship Id="rId4" Type="http://schemas.openxmlformats.org/officeDocument/2006/relationships/image" Target="../media/image14.png"/><Relationship Id="rId9"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4.sv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9AF4D7D-42EC-4F30-296A-81B05C4E7D57}"/>
              </a:ext>
              <a:ext uri="{C183D7F6-B498-43B3-948B-1728B52AA6E4}">
                <adec:decorative xmlns:adec="http://schemas.microsoft.com/office/drawing/2017/decorative" val="1"/>
              </a:ext>
            </a:extLst>
          </p:cNvPr>
          <p:cNvGrpSpPr/>
          <p:nvPr userDrawn="1"/>
        </p:nvGrpSpPr>
        <p:grpSpPr>
          <a:xfrm>
            <a:off x="0" y="0"/>
            <a:ext cx="6843092" cy="6858000"/>
            <a:chOff x="0" y="0"/>
            <a:chExt cx="6843092" cy="685800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714772" y="677918"/>
            <a:ext cx="6856292" cy="3590596"/>
          </a:xfrm>
        </p:spPr>
        <p:txBody>
          <a:bodyPr anchor="ctr"/>
          <a:lstStyle>
            <a:lvl1pPr algn="l">
              <a:defRPr sz="6000" cap="all" baseline="0">
                <a:solidFill>
                  <a:schemeClr val="tx2"/>
                </a:solidFill>
              </a:defRPr>
            </a:lvl1pPr>
          </a:lstStyle>
          <a:p>
            <a:r>
              <a:rPr lang="en-US" dirty="0"/>
              <a:t>Click to add title</a:t>
            </a:r>
          </a:p>
        </p:txBody>
      </p:sp>
    </p:spTree>
    <p:extLst>
      <p:ext uri="{BB962C8B-B14F-4D97-AF65-F5344CB8AC3E}">
        <p14:creationId xmlns:p14="http://schemas.microsoft.com/office/powerpoint/2010/main" val="670392170"/>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429461"/>
            <a:ext cx="6343650" cy="2668463"/>
          </a:xfrm>
        </p:spPr>
        <p:txBody>
          <a:bodyPr anchor="b" anchorCtr="0"/>
          <a:lstStyle>
            <a:lvl1pPr>
              <a:defRPr cap="all" baseline="0">
                <a:solidFill>
                  <a:schemeClr val="accent1"/>
                </a:solidFill>
              </a:defRPr>
            </a:lvl1pPr>
          </a:lstStyle>
          <a:p>
            <a:r>
              <a:rPr lang="en-US" dirty="0"/>
              <a:t>CLICK TO ADD TITLE</a:t>
            </a:r>
          </a:p>
        </p:txBody>
      </p:sp>
      <p:sp>
        <p:nvSpPr>
          <p:cNvPr id="7" name="Content Placeholder 2">
            <a:extLst>
              <a:ext uri="{FF2B5EF4-FFF2-40B4-BE49-F238E27FC236}">
                <a16:creationId xmlns:a16="http://schemas.microsoft.com/office/drawing/2014/main" id="{F183B974-C7F1-5026-EC6E-647371B64BBB}"/>
              </a:ext>
            </a:extLst>
          </p:cNvPr>
          <p:cNvSpPr>
            <a:spLocks noGrp="1"/>
          </p:cNvSpPr>
          <p:nvPr>
            <p:ph sz="half" idx="14" hasCustomPrompt="1"/>
          </p:nvPr>
        </p:nvSpPr>
        <p:spPr>
          <a:xfrm>
            <a:off x="4938712" y="3299953"/>
            <a:ext cx="6338888" cy="2668463"/>
          </a:xfrm>
        </p:spPr>
        <p:txBody>
          <a:bodyPr>
            <a:normAutofit/>
          </a:bodyPr>
          <a:lstStyle>
            <a:lvl1pPr marL="0" indent="0">
              <a:lnSpc>
                <a:spcPct val="150000"/>
              </a:lnSpc>
              <a:spcBef>
                <a:spcPts val="0"/>
              </a:spcBef>
              <a:spcAft>
                <a:spcPts val="0"/>
              </a:spcAft>
              <a:buFont typeface="Arial" panose="020B0604020202020204" pitchFamily="34" charset="0"/>
              <a:buNone/>
              <a:defRPr sz="24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464914EB-20DD-97B4-8FF9-94D739D21CA4}"/>
              </a:ext>
              <a:ext uri="{C183D7F6-B498-43B3-948B-1728B52AA6E4}">
                <adec:decorative xmlns:adec="http://schemas.microsoft.com/office/drawing/2017/decorative" val="1"/>
              </a:ext>
            </a:extLst>
          </p:cNvPr>
          <p:cNvGrpSpPr/>
          <p:nvPr userDrawn="1"/>
        </p:nvGrpSpPr>
        <p:grpSpPr>
          <a:xfrm>
            <a:off x="-9867" y="-7753"/>
            <a:ext cx="4187536" cy="6865753"/>
            <a:chOff x="-9867" y="-7753"/>
            <a:chExt cx="4187536" cy="6865753"/>
          </a:xfrm>
        </p:grpSpPr>
        <p:sp>
          <p:nvSpPr>
            <p:cNvPr id="64" name="Rectangle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A black and white striped pattern&#10;&#10;Description automatically generated with low confidence">
              <a:extLst>
                <a:ext uri="{FF2B5EF4-FFF2-40B4-BE49-F238E27FC236}">
                  <a16:creationId xmlns:a16="http://schemas.microsoft.com/office/drawing/2014/main" id="{E88B2398-8473-499F-836C-F3AF518F5BB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076"/>
              <a:ext cx="2029968" cy="2029968"/>
            </a:xfrm>
            <a:prstGeom prst="rect">
              <a:avLst/>
            </a:prstGeom>
          </p:spPr>
        </p:pic>
        <p:sp>
          <p:nvSpPr>
            <p:cNvPr id="31" name="Rectangle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860" y="4828032"/>
              <a:ext cx="2029968" cy="2029968"/>
            </a:xfrm>
            <a:prstGeom prst="rect">
              <a:avLst/>
            </a:prstGeom>
          </p:spPr>
        </p:pic>
        <p:grpSp>
          <p:nvGrpSpPr>
            <p:cNvPr id="40" name="Group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75" name="Rectangle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Shape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6" name="Straight Connector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4">
            <a:extLst>
              <a:ext uri="{FF2B5EF4-FFF2-40B4-BE49-F238E27FC236}">
                <a16:creationId xmlns:a16="http://schemas.microsoft.com/office/drawing/2014/main" id="{A8925BB7-B630-981C-964B-37A5DCBEA2E2}"/>
              </a:ext>
            </a:extLst>
          </p:cNvPr>
          <p:cNvSpPr>
            <a:spLocks noGrp="1"/>
          </p:cNvSpPr>
          <p:nvPr>
            <p:ph type="ftr" sz="quarter" idx="11"/>
          </p:nvPr>
        </p:nvSpPr>
        <p:spPr>
          <a:xfrm>
            <a:off x="7306165" y="6355080"/>
            <a:ext cx="2286000" cy="365125"/>
          </a:xfrm>
        </p:spPr>
        <p:txBody>
          <a:bodyPr/>
          <a:lstStyle>
            <a:lvl1pPr>
              <a:defRPr>
                <a:solidFill>
                  <a:schemeClr val="tx1"/>
                </a:solidFill>
              </a:defRPr>
            </a:lvl1pPr>
          </a:lstStyle>
          <a:p>
            <a:r>
              <a:rPr lang="en-US"/>
              <a:t>Presentation title</a:t>
            </a:r>
            <a:endParaRPr lang="en-US" dirty="0"/>
          </a:p>
        </p:txBody>
      </p:sp>
      <p:sp>
        <p:nvSpPr>
          <p:cNvPr id="5" name="Slide Number Placeholder 5">
            <a:extLst>
              <a:ext uri="{FF2B5EF4-FFF2-40B4-BE49-F238E27FC236}">
                <a16:creationId xmlns:a16="http://schemas.microsoft.com/office/drawing/2014/main" id="{4B4D24B0-E841-7B76-D133-06ABBAB6B6FF}"/>
              </a:ext>
            </a:extLst>
          </p:cNvPr>
          <p:cNvSpPr>
            <a:spLocks noGrp="1"/>
          </p:cNvSpPr>
          <p:nvPr>
            <p:ph type="sldNum" sz="quarter" idx="12"/>
          </p:nvPr>
        </p:nvSpPr>
        <p:spPr>
          <a:xfrm>
            <a:off x="10967357"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
        <p:nvSpPr>
          <p:cNvPr id="6" name="Date Placeholder 3">
            <a:extLst>
              <a:ext uri="{FF2B5EF4-FFF2-40B4-BE49-F238E27FC236}">
                <a16:creationId xmlns:a16="http://schemas.microsoft.com/office/drawing/2014/main" id="{C7D011F5-A799-BEAA-9160-5743D58B456A}"/>
              </a:ext>
            </a:extLst>
          </p:cNvPr>
          <p:cNvSpPr>
            <a:spLocks noGrp="1"/>
          </p:cNvSpPr>
          <p:nvPr>
            <p:ph type="dt" sz="half" idx="10"/>
          </p:nvPr>
        </p:nvSpPr>
        <p:spPr>
          <a:xfrm>
            <a:off x="4833694" y="6353175"/>
            <a:ext cx="1097280" cy="365125"/>
          </a:xfrm>
        </p:spPr>
        <p:txBody>
          <a:bodyPr/>
          <a:lstStyle>
            <a:lvl1pPr>
              <a:defRPr>
                <a:solidFill>
                  <a:schemeClr val="tx1"/>
                </a:solidFill>
              </a:defRPr>
            </a:lvl1pPr>
          </a:lstStyle>
          <a:p>
            <a:r>
              <a:rPr lang="en-US"/>
              <a:t>12/11/2023</a:t>
            </a:r>
            <a:endParaRPr lang="en-US" dirty="0"/>
          </a:p>
        </p:txBody>
      </p:sp>
    </p:spTree>
    <p:extLst>
      <p:ext uri="{BB962C8B-B14F-4D97-AF65-F5344CB8AC3E}">
        <p14:creationId xmlns:p14="http://schemas.microsoft.com/office/powerpoint/2010/main" val="19373990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833694" y="660358"/>
            <a:ext cx="6594768" cy="5537284"/>
          </a:xfrm>
        </p:spPr>
        <p:txBody>
          <a:bodyPr anchor="ctr">
            <a:normAutofit/>
          </a:bodyPr>
          <a:lstStyle>
            <a:lvl1pPr algn="l">
              <a:defRPr sz="4800" cap="all" baseline="0">
                <a:solidFill>
                  <a:schemeClr val="tx2"/>
                </a:solidFill>
              </a:defRPr>
            </a:lvl1pPr>
          </a:lstStyle>
          <a:p>
            <a:r>
              <a:rPr lang="en-US" dirty="0"/>
              <a:t>Click to add title</a:t>
            </a:r>
          </a:p>
        </p:txBody>
      </p:sp>
      <p:sp>
        <p:nvSpPr>
          <p:cNvPr id="63" name="Picture Placeholder 62">
            <a:extLst>
              <a:ext uri="{FF2B5EF4-FFF2-40B4-BE49-F238E27FC236}">
                <a16:creationId xmlns:a16="http://schemas.microsoft.com/office/drawing/2014/main" id="{A461CB72-9777-50F4-94EC-91A4EE864A4A}"/>
              </a:ext>
            </a:extLst>
          </p:cNvPr>
          <p:cNvSpPr>
            <a:spLocks noGrp="1"/>
          </p:cNvSpPr>
          <p:nvPr>
            <p:ph type="pic" sz="quarter" idx="13" hasCustomPrompt="1"/>
          </p:nvPr>
        </p:nvSpPr>
        <p:spPr>
          <a:xfrm rot="10800000">
            <a:off x="1" y="761322"/>
            <a:ext cx="4076118" cy="6096678"/>
          </a:xfrm>
          <a:custGeom>
            <a:avLst/>
            <a:gdLst>
              <a:gd name="connsiteX0" fmla="*/ 0 w 4076118"/>
              <a:gd name="connsiteY0" fmla="*/ 0 h 6096678"/>
              <a:gd name="connsiteX1" fmla="*/ 4076118 w 4076118"/>
              <a:gd name="connsiteY1" fmla="*/ 0 h 6096678"/>
              <a:gd name="connsiteX2" fmla="*/ 4076118 w 4076118"/>
              <a:gd name="connsiteY2" fmla="*/ 2038351 h 6096678"/>
              <a:gd name="connsiteX3" fmla="*/ 4076118 w 4076118"/>
              <a:gd name="connsiteY3" fmla="*/ 2048256 h 6096678"/>
              <a:gd name="connsiteX4" fmla="*/ 4076118 w 4076118"/>
              <a:gd name="connsiteY4" fmla="*/ 6096678 h 6096678"/>
              <a:gd name="connsiteX5" fmla="*/ 27696 w 4076118"/>
              <a:gd name="connsiteY5" fmla="*/ 2048256 h 6096678"/>
              <a:gd name="connsiteX6" fmla="*/ 0 w 4076118"/>
              <a:gd name="connsiteY6" fmla="*/ 2048256 h 609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6118" h="6096678">
                <a:moveTo>
                  <a:pt x="0" y="0"/>
                </a:moveTo>
                <a:lnTo>
                  <a:pt x="4076118" y="0"/>
                </a:lnTo>
                <a:lnTo>
                  <a:pt x="4076118" y="2038351"/>
                </a:lnTo>
                <a:lnTo>
                  <a:pt x="4076118" y="2048256"/>
                </a:lnTo>
                <a:lnTo>
                  <a:pt x="4076118" y="6096678"/>
                </a:lnTo>
                <a:lnTo>
                  <a:pt x="27696" y="2048256"/>
                </a:lnTo>
                <a:lnTo>
                  <a:pt x="0" y="2048256"/>
                </a:lnTo>
                <a:close/>
              </a:path>
            </a:pathLst>
          </a:custGeom>
        </p:spPr>
        <p:txBody>
          <a:bodyPr wrap="square">
            <a:noAutofit/>
          </a:bodyPr>
          <a:lstStyle>
            <a:lvl1pPr algn="ctr">
              <a:defRPr sz="2000">
                <a:solidFill>
                  <a:schemeClr val="bg1"/>
                </a:solidFill>
              </a:defRPr>
            </a:lvl1pPr>
          </a:lstStyle>
          <a:p>
            <a:r>
              <a:rPr lang="en-US" dirty="0"/>
              <a:t>Click icon to insert picture</a:t>
            </a:r>
          </a:p>
        </p:txBody>
      </p:sp>
      <p:grpSp>
        <p:nvGrpSpPr>
          <p:cNvPr id="4" name="Group 3">
            <a:extLst>
              <a:ext uri="{FF2B5EF4-FFF2-40B4-BE49-F238E27FC236}">
                <a16:creationId xmlns:a16="http://schemas.microsoft.com/office/drawing/2014/main" id="{A1EA6F58-FA46-C921-5758-59234B148D4F}"/>
              </a:ext>
              <a:ext uri="{C183D7F6-B498-43B3-948B-1728B52AA6E4}">
                <adec:decorative xmlns:adec="http://schemas.microsoft.com/office/drawing/2017/decorative" val="1"/>
              </a:ext>
            </a:extLst>
          </p:cNvPr>
          <p:cNvGrpSpPr/>
          <p:nvPr userDrawn="1"/>
        </p:nvGrpSpPr>
        <p:grpSpPr>
          <a:xfrm>
            <a:off x="0" y="0"/>
            <a:ext cx="4069439" cy="4828833"/>
            <a:chOff x="0" y="0"/>
            <a:chExt cx="4069439" cy="4828833"/>
          </a:xfrm>
        </p:grpSpPr>
        <p:sp>
          <p:nvSpPr>
            <p:cNvPr id="7" name="Rectangle 6">
              <a:extLst>
                <a:ext uri="{FF2B5EF4-FFF2-40B4-BE49-F238E27FC236}">
                  <a16:creationId xmlns:a16="http://schemas.microsoft.com/office/drawing/2014/main" id="{06F989FA-6E7A-3A98-AF95-F2384308BD32}"/>
                </a:ext>
              </a:extLst>
            </p:cNvPr>
            <p:cNvSpPr>
              <a:spLocks/>
            </p:cNvSpPr>
            <p:nvPr userDrawn="1"/>
          </p:nvSpPr>
          <p:spPr>
            <a:xfrm rot="10800000" flipH="1">
              <a:off x="2026630" y="776431"/>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23">
              <a:extLst>
                <a:ext uri="{FF2B5EF4-FFF2-40B4-BE49-F238E27FC236}">
                  <a16:creationId xmlns:a16="http://schemas.microsoft.com/office/drawing/2014/main" id="{F0BAC8B3-F184-675F-DC5F-C48CE69D7622}"/>
                </a:ext>
              </a:extLst>
            </p:cNvPr>
            <p:cNvSpPr/>
            <p:nvPr userDrawn="1"/>
          </p:nvSpPr>
          <p:spPr>
            <a:xfrm rot="10800000">
              <a:off x="0" y="766136"/>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0B75A35-885A-CE38-4F65-95EF186B13D1}"/>
                </a:ext>
              </a:extLst>
            </p:cNvPr>
            <p:cNvSpPr/>
            <p:nvPr userDrawn="1"/>
          </p:nvSpPr>
          <p:spPr>
            <a:xfrm rot="10800000">
              <a:off x="1351" y="0"/>
              <a:ext cx="2029968" cy="774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4B488086-4998-410C-FCC8-29CA6288A7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039471" y="2798865"/>
              <a:ext cx="2029968" cy="2029968"/>
            </a:xfrm>
            <a:prstGeom prst="rect">
              <a:avLst/>
            </a:prstGeom>
          </p:spPr>
        </p:pic>
        <p:sp>
          <p:nvSpPr>
            <p:cNvPr id="41" name="Rectangle 40">
              <a:extLst>
                <a:ext uri="{FF2B5EF4-FFF2-40B4-BE49-F238E27FC236}">
                  <a16:creationId xmlns:a16="http://schemas.microsoft.com/office/drawing/2014/main" id="{26879019-2911-2F60-CC5B-25D1BE752B8D}"/>
                </a:ext>
              </a:extLst>
            </p:cNvPr>
            <p:cNvSpPr/>
            <p:nvPr userDrawn="1"/>
          </p:nvSpPr>
          <p:spPr>
            <a:xfrm rot="10800000">
              <a:off x="2029604" y="0"/>
              <a:ext cx="2029968" cy="7845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black and white striped pattern&#10;&#10;Description automatically generated with low confidence">
              <a:extLst>
                <a:ext uri="{FF2B5EF4-FFF2-40B4-BE49-F238E27FC236}">
                  <a16:creationId xmlns:a16="http://schemas.microsoft.com/office/drawing/2014/main" id="{CD1CD1B2-7EBC-96B6-A02D-7972C278746E}"/>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rot="10800000">
              <a:off x="2035948" y="788197"/>
              <a:ext cx="2019299" cy="999451"/>
            </a:xfrm>
            <a:prstGeom prst="rect">
              <a:avLst/>
            </a:prstGeom>
          </p:spPr>
        </p:pic>
      </p:grpSp>
    </p:spTree>
    <p:extLst>
      <p:ext uri="{BB962C8B-B14F-4D97-AF65-F5344CB8AC3E}">
        <p14:creationId xmlns:p14="http://schemas.microsoft.com/office/powerpoint/2010/main" val="1506966382"/>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 Picture ">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833694" y="544285"/>
            <a:ext cx="6594768" cy="3445329"/>
          </a:xfrm>
        </p:spPr>
        <p:txBody>
          <a:bodyPr anchor="b">
            <a:normAutofit/>
          </a:bodyPr>
          <a:lstStyle>
            <a:lvl1pPr algn="l">
              <a:defRPr sz="48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4829789" y="4130045"/>
            <a:ext cx="6594768" cy="1951523"/>
          </a:xfrm>
        </p:spPr>
        <p:txBody>
          <a:bodyPr>
            <a:normAutofit/>
          </a:bodyPr>
          <a:lstStyle>
            <a:lvl1pPr marL="0" indent="0" algn="l">
              <a:lnSpc>
                <a:spcPct val="150000"/>
              </a:lnSpc>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grpSp>
        <p:nvGrpSpPr>
          <p:cNvPr id="4" name="Group 3">
            <a:extLst>
              <a:ext uri="{FF2B5EF4-FFF2-40B4-BE49-F238E27FC236}">
                <a16:creationId xmlns:a16="http://schemas.microsoft.com/office/drawing/2014/main" id="{C2A24CB0-5164-75CE-ED27-EF876C19C655}"/>
              </a:ext>
              <a:ext uri="{C183D7F6-B498-43B3-948B-1728B52AA6E4}">
                <adec:decorative xmlns:adec="http://schemas.microsoft.com/office/drawing/2017/decorative" val="1"/>
              </a:ext>
            </a:extLst>
          </p:cNvPr>
          <p:cNvGrpSpPr/>
          <p:nvPr userDrawn="1"/>
        </p:nvGrpSpPr>
        <p:grpSpPr>
          <a:xfrm>
            <a:off x="0" y="2029167"/>
            <a:ext cx="4069439" cy="4828833"/>
            <a:chOff x="0" y="2029167"/>
            <a:chExt cx="4069439" cy="4828833"/>
          </a:xfrm>
        </p:grpSpPr>
        <p:sp>
          <p:nvSpPr>
            <p:cNvPr id="7" name="Rectangle 6">
              <a:extLst>
                <a:ext uri="{FF2B5EF4-FFF2-40B4-BE49-F238E27FC236}">
                  <a16:creationId xmlns:a16="http://schemas.microsoft.com/office/drawing/2014/main" id="{06F989FA-6E7A-3A98-AF95-F2384308BD32}"/>
                </a:ext>
              </a:extLst>
            </p:cNvPr>
            <p:cNvSpPr/>
            <p:nvPr userDrawn="1"/>
          </p:nvSpPr>
          <p:spPr>
            <a:xfrm flipH="1">
              <a:off x="9867" y="4051601"/>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23">
              <a:extLst>
                <a:ext uri="{FF2B5EF4-FFF2-40B4-BE49-F238E27FC236}">
                  <a16:creationId xmlns:a16="http://schemas.microsoft.com/office/drawing/2014/main" id="{F0BAC8B3-F184-675F-DC5F-C48CE69D7622}"/>
                </a:ext>
              </a:extLst>
            </p:cNvPr>
            <p:cNvSpPr/>
            <p:nvPr userDrawn="1"/>
          </p:nvSpPr>
          <p:spPr>
            <a:xfrm>
              <a:off x="2039471" y="4061896"/>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0B75A35-885A-CE38-4F65-95EF186B13D1}"/>
                </a:ext>
              </a:extLst>
            </p:cNvPr>
            <p:cNvSpPr/>
            <p:nvPr userDrawn="1"/>
          </p:nvSpPr>
          <p:spPr>
            <a:xfrm>
              <a:off x="2038120" y="6083058"/>
              <a:ext cx="2029968" cy="774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4B488086-4998-410C-FCC8-29CA6288A7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2029167"/>
              <a:ext cx="2029968" cy="2029968"/>
            </a:xfrm>
            <a:prstGeom prst="rect">
              <a:avLst/>
            </a:prstGeom>
          </p:spPr>
        </p:pic>
        <p:grpSp>
          <p:nvGrpSpPr>
            <p:cNvPr id="19" name="Group 18">
              <a:extLst>
                <a:ext uri="{FF2B5EF4-FFF2-40B4-BE49-F238E27FC236}">
                  <a16:creationId xmlns:a16="http://schemas.microsoft.com/office/drawing/2014/main" id="{227BDAED-0D36-04AE-1A0C-E36977943C38}"/>
                </a:ext>
              </a:extLst>
            </p:cNvPr>
            <p:cNvGrpSpPr/>
            <p:nvPr userDrawn="1"/>
          </p:nvGrpSpPr>
          <p:grpSpPr>
            <a:xfrm>
              <a:off x="110109" y="4130046"/>
              <a:ext cx="1920240" cy="1920240"/>
              <a:chOff x="5361924" y="7472790"/>
              <a:chExt cx="1828800" cy="1828800"/>
            </a:xfrm>
          </p:grpSpPr>
          <p:grpSp>
            <p:nvGrpSpPr>
              <p:cNvPr id="20" name="Group 19">
                <a:extLst>
                  <a:ext uri="{FF2B5EF4-FFF2-40B4-BE49-F238E27FC236}">
                    <a16:creationId xmlns:a16="http://schemas.microsoft.com/office/drawing/2014/main" id="{DCF3798F-8E8C-7928-8347-8BC5B07B29F9}"/>
                  </a:ext>
                </a:extLst>
              </p:cNvPr>
              <p:cNvGrpSpPr/>
              <p:nvPr userDrawn="1"/>
            </p:nvGrpSpPr>
            <p:grpSpPr>
              <a:xfrm>
                <a:off x="5361924" y="7472790"/>
                <a:ext cx="1828800" cy="1828800"/>
                <a:chOff x="5361924" y="7472790"/>
                <a:chExt cx="1828800" cy="1828800"/>
              </a:xfrm>
            </p:grpSpPr>
            <p:grpSp>
              <p:nvGrpSpPr>
                <p:cNvPr id="22" name="Group 21">
                  <a:extLst>
                    <a:ext uri="{FF2B5EF4-FFF2-40B4-BE49-F238E27FC236}">
                      <a16:creationId xmlns:a16="http://schemas.microsoft.com/office/drawing/2014/main" id="{A488BF7D-B7D9-249A-4EC2-8A1F6311D1BD}"/>
                    </a:ext>
                  </a:extLst>
                </p:cNvPr>
                <p:cNvGrpSpPr/>
                <p:nvPr userDrawn="1"/>
              </p:nvGrpSpPr>
              <p:grpSpPr>
                <a:xfrm>
                  <a:off x="5361924" y="7472790"/>
                  <a:ext cx="1828800" cy="1828800"/>
                  <a:chOff x="5388428" y="7173291"/>
                  <a:chExt cx="1828800" cy="1828800"/>
                </a:xfrm>
              </p:grpSpPr>
              <p:grpSp>
                <p:nvGrpSpPr>
                  <p:cNvPr id="29" name="Group 28">
                    <a:extLst>
                      <a:ext uri="{FF2B5EF4-FFF2-40B4-BE49-F238E27FC236}">
                        <a16:creationId xmlns:a16="http://schemas.microsoft.com/office/drawing/2014/main" id="{C68EE8A4-53F3-EAAD-F43C-1F73C11BCE4C}"/>
                      </a:ext>
                    </a:extLst>
                  </p:cNvPr>
                  <p:cNvGrpSpPr/>
                  <p:nvPr userDrawn="1"/>
                </p:nvGrpSpPr>
                <p:grpSpPr>
                  <a:xfrm>
                    <a:off x="5388428" y="7173291"/>
                    <a:ext cx="1828800" cy="1828800"/>
                    <a:chOff x="5388428" y="7173291"/>
                    <a:chExt cx="1828800" cy="1828800"/>
                  </a:xfrm>
                </p:grpSpPr>
                <p:grpSp>
                  <p:nvGrpSpPr>
                    <p:cNvPr id="31" name="Group 30">
                      <a:extLst>
                        <a:ext uri="{FF2B5EF4-FFF2-40B4-BE49-F238E27FC236}">
                          <a16:creationId xmlns:a16="http://schemas.microsoft.com/office/drawing/2014/main" id="{806ABFB8-B814-19D4-3D47-A20F5AE8785F}"/>
                        </a:ext>
                      </a:extLst>
                    </p:cNvPr>
                    <p:cNvGrpSpPr/>
                    <p:nvPr userDrawn="1"/>
                  </p:nvGrpSpPr>
                  <p:grpSpPr>
                    <a:xfrm>
                      <a:off x="5388428" y="7173291"/>
                      <a:ext cx="1828800" cy="1828800"/>
                      <a:chOff x="5579044" y="7049770"/>
                      <a:chExt cx="1828800" cy="1828800"/>
                    </a:xfrm>
                  </p:grpSpPr>
                  <p:grpSp>
                    <p:nvGrpSpPr>
                      <p:cNvPr id="33" name="Group 32">
                        <a:extLst>
                          <a:ext uri="{FF2B5EF4-FFF2-40B4-BE49-F238E27FC236}">
                            <a16:creationId xmlns:a16="http://schemas.microsoft.com/office/drawing/2014/main" id="{992340A8-8A61-1791-D56D-37F56A662FEC}"/>
                          </a:ext>
                        </a:extLst>
                      </p:cNvPr>
                      <p:cNvGrpSpPr/>
                      <p:nvPr userDrawn="1"/>
                    </p:nvGrpSpPr>
                    <p:grpSpPr>
                      <a:xfrm>
                        <a:off x="5579044" y="7049770"/>
                        <a:ext cx="1828800" cy="1828800"/>
                        <a:chOff x="5579044" y="7049770"/>
                        <a:chExt cx="1828800" cy="1828800"/>
                      </a:xfrm>
                    </p:grpSpPr>
                    <p:grpSp>
                      <p:nvGrpSpPr>
                        <p:cNvPr id="35" name="Group 34">
                          <a:extLst>
                            <a:ext uri="{FF2B5EF4-FFF2-40B4-BE49-F238E27FC236}">
                              <a16:creationId xmlns:a16="http://schemas.microsoft.com/office/drawing/2014/main" id="{CD482B6F-4CF8-CEB3-7478-EB1A76DCF567}"/>
                            </a:ext>
                          </a:extLst>
                        </p:cNvPr>
                        <p:cNvGrpSpPr/>
                        <p:nvPr userDrawn="1"/>
                      </p:nvGrpSpPr>
                      <p:grpSpPr>
                        <a:xfrm>
                          <a:off x="5579044" y="7049770"/>
                          <a:ext cx="1828800" cy="1828800"/>
                          <a:chOff x="5579044" y="7049770"/>
                          <a:chExt cx="1828800" cy="1828800"/>
                        </a:xfrm>
                      </p:grpSpPr>
                      <p:grpSp>
                        <p:nvGrpSpPr>
                          <p:cNvPr id="37" name="Group 36">
                            <a:extLst>
                              <a:ext uri="{FF2B5EF4-FFF2-40B4-BE49-F238E27FC236}">
                                <a16:creationId xmlns:a16="http://schemas.microsoft.com/office/drawing/2014/main" id="{48DB94FE-59B9-2EAD-D619-84D732CEACD3}"/>
                              </a:ext>
                            </a:extLst>
                          </p:cNvPr>
                          <p:cNvGrpSpPr/>
                          <p:nvPr userDrawn="1"/>
                        </p:nvGrpSpPr>
                        <p:grpSpPr>
                          <a:xfrm>
                            <a:off x="5579044" y="7049770"/>
                            <a:ext cx="1828800" cy="1828800"/>
                            <a:chOff x="5579044" y="7049770"/>
                            <a:chExt cx="1828800" cy="1828800"/>
                          </a:xfrm>
                        </p:grpSpPr>
                        <p:sp>
                          <p:nvSpPr>
                            <p:cNvPr id="39" name="Oval 38">
                              <a:extLst>
                                <a:ext uri="{FF2B5EF4-FFF2-40B4-BE49-F238E27FC236}">
                                  <a16:creationId xmlns:a16="http://schemas.microsoft.com/office/drawing/2014/main" id="{E9EB6EED-2663-2442-C484-EF27395DCEB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0" name="Oval 39">
                              <a:extLst>
                                <a:ext uri="{FF2B5EF4-FFF2-40B4-BE49-F238E27FC236}">
                                  <a16:creationId xmlns:a16="http://schemas.microsoft.com/office/drawing/2014/main" id="{E5978766-DE51-5FF5-41BE-B1007C37165E}"/>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8" name="Oval 37">
                            <a:extLst>
                              <a:ext uri="{FF2B5EF4-FFF2-40B4-BE49-F238E27FC236}">
                                <a16:creationId xmlns:a16="http://schemas.microsoft.com/office/drawing/2014/main" id="{749B68DA-C119-6301-085A-2E7F3F7E3CB1}"/>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6" name="Oval 35">
                          <a:extLst>
                            <a:ext uri="{FF2B5EF4-FFF2-40B4-BE49-F238E27FC236}">
                              <a16:creationId xmlns:a16="http://schemas.microsoft.com/office/drawing/2014/main" id="{D753957E-F4A5-E4CA-B8B3-F6AE73F159F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4" name="Oval 33">
                        <a:extLst>
                          <a:ext uri="{FF2B5EF4-FFF2-40B4-BE49-F238E27FC236}">
                            <a16:creationId xmlns:a16="http://schemas.microsoft.com/office/drawing/2014/main" id="{3C4F46AE-42C2-9E3D-D294-F9297389D110}"/>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2" name="Oval 31">
                      <a:extLst>
                        <a:ext uri="{FF2B5EF4-FFF2-40B4-BE49-F238E27FC236}">
                          <a16:creationId xmlns:a16="http://schemas.microsoft.com/office/drawing/2014/main" id="{42376F25-4466-0F15-CD2F-B821AC9CCE5C}"/>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0" name="Oval 29">
                    <a:extLst>
                      <a:ext uri="{FF2B5EF4-FFF2-40B4-BE49-F238E27FC236}">
                        <a16:creationId xmlns:a16="http://schemas.microsoft.com/office/drawing/2014/main" id="{BBC988D2-4FFC-612A-DD91-A41B6194EF6C}"/>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4" name="Oval 23">
                  <a:extLst>
                    <a:ext uri="{FF2B5EF4-FFF2-40B4-BE49-F238E27FC236}">
                      <a16:creationId xmlns:a16="http://schemas.microsoft.com/office/drawing/2014/main" id="{53690E8A-1D3D-3D5D-932E-D2A2CFE5BDAB}"/>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5" name="Oval 24">
                  <a:extLst>
                    <a:ext uri="{FF2B5EF4-FFF2-40B4-BE49-F238E27FC236}">
                      <a16:creationId xmlns:a16="http://schemas.microsoft.com/office/drawing/2014/main" id="{1AE08D7C-4190-C00C-19F0-BEC1F608B97A}"/>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6" name="Oval 25">
                  <a:extLst>
                    <a:ext uri="{FF2B5EF4-FFF2-40B4-BE49-F238E27FC236}">
                      <a16:creationId xmlns:a16="http://schemas.microsoft.com/office/drawing/2014/main" id="{7B3E9873-3672-0001-60F1-6068B67A6DFE}"/>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7" name="Oval 26">
                  <a:extLst>
                    <a:ext uri="{FF2B5EF4-FFF2-40B4-BE49-F238E27FC236}">
                      <a16:creationId xmlns:a16="http://schemas.microsoft.com/office/drawing/2014/main" id="{4CD85BCE-3B9E-234C-4D1D-EC1A6A57D298}"/>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8" name="Oval 27">
                  <a:extLst>
                    <a:ext uri="{FF2B5EF4-FFF2-40B4-BE49-F238E27FC236}">
                      <a16:creationId xmlns:a16="http://schemas.microsoft.com/office/drawing/2014/main" id="{5CC66A2F-CBBE-220E-5ECB-528B8EE34F83}"/>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1" name="Oval 20">
                <a:extLst>
                  <a:ext uri="{FF2B5EF4-FFF2-40B4-BE49-F238E27FC236}">
                    <a16:creationId xmlns:a16="http://schemas.microsoft.com/office/drawing/2014/main" id="{B7B0A7FC-B497-31A6-1F93-414F96AF4C4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1" name="Rectangle 40">
              <a:extLst>
                <a:ext uri="{FF2B5EF4-FFF2-40B4-BE49-F238E27FC236}">
                  <a16:creationId xmlns:a16="http://schemas.microsoft.com/office/drawing/2014/main" id="{26879019-2911-2F60-CC5B-25D1BE752B8D}"/>
                </a:ext>
              </a:extLst>
            </p:cNvPr>
            <p:cNvSpPr/>
            <p:nvPr userDrawn="1"/>
          </p:nvSpPr>
          <p:spPr>
            <a:xfrm>
              <a:off x="9867" y="6073440"/>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8CCEA94B-F499-5FCA-D063-7FD71F10F95B}"/>
                </a:ext>
              </a:extLst>
            </p:cNvPr>
            <p:cNvSpPr/>
            <p:nvPr userDrawn="1"/>
          </p:nvSpPr>
          <p:spPr>
            <a:xfrm>
              <a:off x="9867" y="405160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3" name="Picture Placeholder 62">
            <a:extLst>
              <a:ext uri="{FF2B5EF4-FFF2-40B4-BE49-F238E27FC236}">
                <a16:creationId xmlns:a16="http://schemas.microsoft.com/office/drawing/2014/main" id="{A461CB72-9777-50F4-94EC-91A4EE864A4A}"/>
              </a:ext>
            </a:extLst>
          </p:cNvPr>
          <p:cNvSpPr>
            <a:spLocks noGrp="1"/>
          </p:cNvSpPr>
          <p:nvPr>
            <p:ph type="pic" sz="quarter" idx="13" hasCustomPrompt="1"/>
          </p:nvPr>
        </p:nvSpPr>
        <p:spPr>
          <a:xfrm>
            <a:off x="0" y="-1"/>
            <a:ext cx="4076118" cy="6096678"/>
          </a:xfrm>
          <a:custGeom>
            <a:avLst/>
            <a:gdLst>
              <a:gd name="connsiteX0" fmla="*/ 0 w 4076118"/>
              <a:gd name="connsiteY0" fmla="*/ 0 h 6096678"/>
              <a:gd name="connsiteX1" fmla="*/ 4076118 w 4076118"/>
              <a:gd name="connsiteY1" fmla="*/ 0 h 6096678"/>
              <a:gd name="connsiteX2" fmla="*/ 4076118 w 4076118"/>
              <a:gd name="connsiteY2" fmla="*/ 2038351 h 6096678"/>
              <a:gd name="connsiteX3" fmla="*/ 4076118 w 4076118"/>
              <a:gd name="connsiteY3" fmla="*/ 2048256 h 6096678"/>
              <a:gd name="connsiteX4" fmla="*/ 4076118 w 4076118"/>
              <a:gd name="connsiteY4" fmla="*/ 6096678 h 6096678"/>
              <a:gd name="connsiteX5" fmla="*/ 27696 w 4076118"/>
              <a:gd name="connsiteY5" fmla="*/ 2048256 h 6096678"/>
              <a:gd name="connsiteX6" fmla="*/ 0 w 4076118"/>
              <a:gd name="connsiteY6" fmla="*/ 2048256 h 609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6118" h="6096678">
                <a:moveTo>
                  <a:pt x="0" y="0"/>
                </a:moveTo>
                <a:lnTo>
                  <a:pt x="4076118" y="0"/>
                </a:lnTo>
                <a:lnTo>
                  <a:pt x="4076118" y="2038351"/>
                </a:lnTo>
                <a:lnTo>
                  <a:pt x="4076118" y="2048256"/>
                </a:lnTo>
                <a:lnTo>
                  <a:pt x="4076118" y="6096678"/>
                </a:lnTo>
                <a:lnTo>
                  <a:pt x="27696" y="2048256"/>
                </a:lnTo>
                <a:lnTo>
                  <a:pt x="0" y="2048256"/>
                </a:lnTo>
                <a:close/>
              </a:path>
            </a:pathLst>
          </a:custGeom>
        </p:spPr>
        <p:txBody>
          <a:bodyPr wrap="square">
            <a:noAutofit/>
          </a:bodyPr>
          <a:lstStyle>
            <a:lvl1pPr marL="0" indent="0" algn="ctr">
              <a:buNone/>
              <a:defRPr sz="2000">
                <a:solidFill>
                  <a:schemeClr val="bg1"/>
                </a:solidFill>
              </a:defRPr>
            </a:lvl1pPr>
          </a:lstStyle>
          <a:p>
            <a:r>
              <a:rPr lang="en-US" dirty="0"/>
              <a:t>Click icon to insert picture</a:t>
            </a:r>
          </a:p>
        </p:txBody>
      </p:sp>
    </p:spTree>
    <p:extLst>
      <p:ext uri="{BB962C8B-B14F-4D97-AF65-F5344CB8AC3E}">
        <p14:creationId xmlns:p14="http://schemas.microsoft.com/office/powerpoint/2010/main" val="17235676"/>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2001" y="896112"/>
            <a:ext cx="6589150" cy="1988706"/>
          </a:xfrm>
        </p:spPr>
        <p:txBody>
          <a:bodyPr anchor="t" anchorCtr="0"/>
          <a:lstStyle>
            <a:lvl1pPr>
              <a:defRPr cap="all" baseline="0">
                <a:solidFill>
                  <a:schemeClr val="tx2"/>
                </a:solidFill>
              </a:defRPr>
            </a:lvl1pPr>
          </a:lstStyle>
          <a:p>
            <a:r>
              <a:rPr lang="en-US" dirty="0"/>
              <a:t>CLICK TO ADD TITLE</a:t>
            </a:r>
          </a:p>
        </p:txBody>
      </p:sp>
      <p:grpSp>
        <p:nvGrpSpPr>
          <p:cNvPr id="3" name="Group 2">
            <a:extLst>
              <a:ext uri="{FF2B5EF4-FFF2-40B4-BE49-F238E27FC236}">
                <a16:creationId xmlns:a16="http://schemas.microsoft.com/office/drawing/2014/main" id="{C8EF03D4-C3B7-918C-FF43-0A9C106ACA0F}"/>
              </a:ext>
              <a:ext uri="{C183D7F6-B498-43B3-948B-1728B52AA6E4}">
                <adec:decorative xmlns:adec="http://schemas.microsoft.com/office/drawing/2017/decorative" val="1"/>
              </a:ext>
            </a:extLst>
          </p:cNvPr>
          <p:cNvGrpSpPr/>
          <p:nvPr userDrawn="1"/>
        </p:nvGrpSpPr>
        <p:grpSpPr>
          <a:xfrm>
            <a:off x="8127476" y="-9144"/>
            <a:ext cx="4069095" cy="6867144"/>
            <a:chOff x="8127476" y="-9144"/>
            <a:chExt cx="4069095" cy="6867144"/>
          </a:xfrm>
        </p:grpSpPr>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8127476" y="4807776"/>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0492" y="40415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7272"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9640" y="-9144"/>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58984" y="6016751"/>
              <a:ext cx="2029968" cy="841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1156" y="4828032"/>
              <a:ext cx="2029968" cy="2029968"/>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9968"/>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138160" y="2012062"/>
              <a:ext cx="3044952"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5096" y="1874902"/>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Date Placeholder 3">
            <a:extLst>
              <a:ext uri="{FF2B5EF4-FFF2-40B4-BE49-F238E27FC236}">
                <a16:creationId xmlns:a16="http://schemas.microsoft.com/office/drawing/2014/main" id="{56895315-7883-40AA-AB6E-E7F8B77E5BAC}"/>
              </a:ext>
            </a:extLst>
          </p:cNvPr>
          <p:cNvSpPr>
            <a:spLocks noGrp="1"/>
          </p:cNvSpPr>
          <p:nvPr>
            <p:ph type="dt" sz="half" idx="10"/>
          </p:nvPr>
        </p:nvSpPr>
        <p:spPr>
          <a:xfrm>
            <a:off x="761295" y="6355080"/>
            <a:ext cx="1097280" cy="365125"/>
          </a:xfrm>
        </p:spPr>
        <p:txBody>
          <a:bodyPr/>
          <a:lstStyle>
            <a:lvl1pPr>
              <a:defRPr>
                <a:solidFill>
                  <a:schemeClr val="bg1"/>
                </a:solidFill>
              </a:defRPr>
            </a:lvl1pPr>
          </a:lstStyle>
          <a:p>
            <a:r>
              <a:rPr lang="en-US"/>
              <a:t>12/11/2023</a:t>
            </a:r>
            <a:endParaRPr lang="en-US" dirty="0"/>
          </a:p>
        </p:txBody>
      </p:sp>
      <p:sp>
        <p:nvSpPr>
          <p:cNvPr id="68" name="Footer Placeholder 4">
            <a:extLst>
              <a:ext uri="{FF2B5EF4-FFF2-40B4-BE49-F238E27FC236}">
                <a16:creationId xmlns:a16="http://schemas.microsoft.com/office/drawing/2014/main" id="{0000A4E2-8200-4049-B783-2C99FBDBAEBD}"/>
              </a:ext>
            </a:extLst>
          </p:cNvPr>
          <p:cNvSpPr>
            <a:spLocks noGrp="1"/>
          </p:cNvSpPr>
          <p:nvPr>
            <p:ph type="ftr" sz="quarter" idx="11"/>
          </p:nvPr>
        </p:nvSpPr>
        <p:spPr>
          <a:xfrm>
            <a:off x="5499886" y="6355080"/>
            <a:ext cx="2286000" cy="365125"/>
          </a:xfrm>
        </p:spPr>
        <p:txBody>
          <a:bodyPr/>
          <a:lstStyle>
            <a:lvl1pPr>
              <a:defRPr>
                <a:solidFill>
                  <a:schemeClr val="bg1"/>
                </a:solidFill>
              </a:defRPr>
            </a:lvl1pPr>
          </a:lstStyle>
          <a:p>
            <a:r>
              <a:rPr lang="en-US"/>
              <a:t>Presentation title</a:t>
            </a:r>
            <a:endParaRPr lang="en-US" dirty="0"/>
          </a:p>
        </p:txBody>
      </p:sp>
      <p:sp>
        <p:nvSpPr>
          <p:cNvPr id="69" name="Slide Number Placeholder 5">
            <a:extLst>
              <a:ext uri="{FF2B5EF4-FFF2-40B4-BE49-F238E27FC236}">
                <a16:creationId xmlns:a16="http://schemas.microsoft.com/office/drawing/2014/main" id="{179E1CD1-EB8F-4E56-ADD5-06293A7A2EE8}"/>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4" name="Content Placeholder 2">
            <a:extLst>
              <a:ext uri="{FF2B5EF4-FFF2-40B4-BE49-F238E27FC236}">
                <a16:creationId xmlns:a16="http://schemas.microsoft.com/office/drawing/2014/main" id="{3BB414F1-8F08-3A3B-45E3-9F44595164A1}"/>
              </a:ext>
            </a:extLst>
          </p:cNvPr>
          <p:cNvSpPr>
            <a:spLocks noGrp="1"/>
          </p:cNvSpPr>
          <p:nvPr>
            <p:ph sz="half" idx="14" hasCustomPrompt="1"/>
          </p:nvPr>
        </p:nvSpPr>
        <p:spPr>
          <a:xfrm>
            <a:off x="762001" y="3058886"/>
            <a:ext cx="6597372" cy="3296194"/>
          </a:xfrm>
        </p:spPr>
        <p:txBody>
          <a:bodyPr>
            <a:normAutofit/>
          </a:bodyPr>
          <a:lstStyle>
            <a:lvl1pPr marL="0" indent="0">
              <a:lnSpc>
                <a:spcPts val="2000"/>
              </a:lnSpc>
              <a:buFont typeface="Arial" panose="020B0604020202020204" pitchFamily="34" charset="0"/>
              <a:buNone/>
              <a:defRPr sz="1800">
                <a:solidFill>
                  <a:schemeClr val="bg1"/>
                </a:solidFill>
              </a:defRPr>
            </a:lvl1pPr>
            <a:lvl2pPr marL="457200">
              <a:lnSpc>
                <a:spcPts val="2000"/>
              </a:lnSpc>
              <a:defRPr sz="1800">
                <a:solidFill>
                  <a:schemeClr val="bg1"/>
                </a:solidFill>
              </a:defRPr>
            </a:lvl2pPr>
            <a:lvl3pPr marL="914400">
              <a:lnSpc>
                <a:spcPts val="2000"/>
              </a:lnSpc>
              <a:defRPr sz="1800">
                <a:solidFill>
                  <a:schemeClr val="bg1"/>
                </a:solidFill>
              </a:defRPr>
            </a:lvl3pPr>
            <a:lvl4pPr marL="1371600">
              <a:lnSpc>
                <a:spcPts val="2000"/>
              </a:lnSpc>
              <a:defRPr sz="1800">
                <a:solidFill>
                  <a:schemeClr val="bg1"/>
                </a:solidFill>
              </a:defRPr>
            </a:lvl4pPr>
            <a:lvl5pPr marL="1828800">
              <a:lnSpc>
                <a:spcPts val="2000"/>
              </a:lnSpc>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8069602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p:bg>
      <p:bgPr>
        <a:solidFill>
          <a:schemeClr val="accent3"/>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F09F422-89F7-BDA7-7801-F364BA5D95A5}"/>
              </a:ext>
              <a:ext uri="{C183D7F6-B498-43B3-948B-1728B52AA6E4}">
                <adec:decorative xmlns:adec="http://schemas.microsoft.com/office/drawing/2017/decorative" val="1"/>
              </a:ext>
            </a:extLst>
          </p:cNvPr>
          <p:cNvGrpSpPr/>
          <p:nvPr userDrawn="1"/>
        </p:nvGrpSpPr>
        <p:grpSpPr>
          <a:xfrm>
            <a:off x="-3045" y="-4303"/>
            <a:ext cx="7252590" cy="6862680"/>
            <a:chOff x="-3045" y="-4303"/>
            <a:chExt cx="7252590" cy="6862680"/>
          </a:xfrm>
        </p:grpSpPr>
        <p:sp>
          <p:nvSpPr>
            <p:cNvPr id="34" name="Rectangle 33">
              <a:extLst>
                <a:ext uri="{FF2B5EF4-FFF2-40B4-BE49-F238E27FC236}">
                  <a16:creationId xmlns:a16="http://schemas.microsoft.com/office/drawing/2014/main" id="{D629CA98-D89C-4A69-9A55-8D6C17DCDDF0}"/>
                </a:ext>
              </a:extLst>
            </p:cNvPr>
            <p:cNvSpPr/>
            <p:nvPr userDrawn="1"/>
          </p:nvSpPr>
          <p:spPr>
            <a:xfrm>
              <a:off x="-1146" y="4775407"/>
              <a:ext cx="2029968" cy="2077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Graphic 27">
              <a:extLst>
                <a:ext uri="{FF2B5EF4-FFF2-40B4-BE49-F238E27FC236}">
                  <a16:creationId xmlns:a16="http://schemas.microsoft.com/office/drawing/2014/main" id="{12C5F573-21FC-4A6F-B46F-5583E20C994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5" y="-4303"/>
              <a:ext cx="2029968" cy="2029968"/>
            </a:xfrm>
            <a:prstGeom prst="rect">
              <a:avLst/>
            </a:prstGeom>
          </p:spPr>
        </p:pic>
        <p:sp>
          <p:nvSpPr>
            <p:cNvPr id="39" name="Rectangle 38">
              <a:extLst>
                <a:ext uri="{FF2B5EF4-FFF2-40B4-BE49-F238E27FC236}">
                  <a16:creationId xmlns:a16="http://schemas.microsoft.com/office/drawing/2014/main" id="{EA65556A-38A5-4BA5-9A40-33F02F960B1E}"/>
                </a:ext>
              </a:extLst>
            </p:cNvPr>
            <p:cNvSpPr/>
            <p:nvPr userDrawn="1"/>
          </p:nvSpPr>
          <p:spPr>
            <a:xfrm>
              <a:off x="3757" y="2033993"/>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37900790-71B8-45C8-9B6D-07E23CEA7632}"/>
                </a:ext>
              </a:extLst>
            </p:cNvPr>
            <p:cNvSpPr/>
            <p:nvPr userDrawn="1"/>
          </p:nvSpPr>
          <p:spPr>
            <a:xfrm>
              <a:off x="-218" y="4059798"/>
              <a:ext cx="2029968" cy="7595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28AC969-4FA2-44AD-A273-2A0B7839749F}"/>
                </a:ext>
              </a:extLst>
            </p:cNvPr>
            <p:cNvSpPr/>
            <p:nvPr userDrawn="1"/>
          </p:nvSpPr>
          <p:spPr>
            <a:xfrm>
              <a:off x="4071442" y="4058828"/>
              <a:ext cx="3178103" cy="2799549"/>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a:extLst>
                <a:ext uri="{FF2B5EF4-FFF2-40B4-BE49-F238E27FC236}">
                  <a16:creationId xmlns:a16="http://schemas.microsoft.com/office/drawing/2014/main" id="{91CB31D0-C621-4EF7-AE25-5C3BCD5882C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038053" y="2029625"/>
              <a:ext cx="2029878" cy="2023760"/>
            </a:xfrm>
            <a:prstGeom prst="rect">
              <a:avLst/>
            </a:prstGeom>
          </p:spPr>
        </p:pic>
        <p:pic>
          <p:nvPicPr>
            <p:cNvPr id="69" name="Graphic 68">
              <a:extLst>
                <a:ext uri="{FF2B5EF4-FFF2-40B4-BE49-F238E27FC236}">
                  <a16:creationId xmlns:a16="http://schemas.microsoft.com/office/drawing/2014/main" id="{B2CC2F02-F98F-4E69-AA01-CCF96A602E1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034034" y="4055808"/>
              <a:ext cx="2029968" cy="2029968"/>
            </a:xfrm>
            <a:prstGeom prst="rect">
              <a:avLst/>
            </a:prstGeom>
          </p:spPr>
        </p:pic>
        <p:sp>
          <p:nvSpPr>
            <p:cNvPr id="8" name="Rectangle 9">
              <a:extLst>
                <a:ext uri="{FF2B5EF4-FFF2-40B4-BE49-F238E27FC236}">
                  <a16:creationId xmlns:a16="http://schemas.microsoft.com/office/drawing/2014/main" id="{FE05B395-CB62-452B-A84F-936AD8EDDA92}"/>
                </a:ext>
              </a:extLst>
            </p:cNvPr>
            <p:cNvSpPr/>
            <p:nvPr userDrawn="1"/>
          </p:nvSpPr>
          <p:spPr>
            <a:xfrm>
              <a:off x="2028568" y="4060579"/>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a:extLst>
                <a:ext uri="{FF2B5EF4-FFF2-40B4-BE49-F238E27FC236}">
                  <a16:creationId xmlns:a16="http://schemas.microsoft.com/office/drawing/2014/main" id="{2622C30D-68C5-43FD-997F-CFD4DD72E16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5400000">
              <a:off x="2043950" y="4059923"/>
              <a:ext cx="2029968" cy="2029968"/>
            </a:xfrm>
            <a:prstGeom prst="rect">
              <a:avLst/>
            </a:prstGeom>
          </p:spPr>
        </p:pic>
        <p:pic>
          <p:nvPicPr>
            <p:cNvPr id="35" name="Picture 34" descr="A black and white striped pattern&#10;&#10;Description automatically generated with low confidence">
              <a:extLst>
                <a:ext uri="{FF2B5EF4-FFF2-40B4-BE49-F238E27FC236}">
                  <a16:creationId xmlns:a16="http://schemas.microsoft.com/office/drawing/2014/main" id="{AC3CDBDC-6EB4-4B7D-A9F6-4CFA748349B5}"/>
                </a:ext>
              </a:extLst>
            </p:cNvPr>
            <p:cNvPicPr>
              <a:picLocks noChangeAspect="1"/>
            </p:cNvPicPr>
            <p:nvPr userDrawn="1"/>
          </p:nvPicPr>
          <p:blipFill>
            <a:blip r:embed="rId10" cstate="screen">
              <a:extLst>
                <a:ext uri="{28A0092B-C50C-407E-A947-70E740481C1C}">
                  <a14:useLocalDpi xmlns:a14="http://schemas.microsoft.com/office/drawing/2010/main" val="0"/>
                </a:ext>
              </a:extLst>
            </a:blip>
            <a:stretch>
              <a:fillRect/>
            </a:stretch>
          </p:blipFill>
          <p:spPr>
            <a:xfrm>
              <a:off x="1406" y="3062893"/>
              <a:ext cx="2019299" cy="999451"/>
            </a:xfrm>
            <a:prstGeom prst="rect">
              <a:avLst/>
            </a:prstGeom>
          </p:spPr>
        </p:pic>
        <p:grpSp>
          <p:nvGrpSpPr>
            <p:cNvPr id="162" name="Group 161">
              <a:extLst>
                <a:ext uri="{FF2B5EF4-FFF2-40B4-BE49-F238E27FC236}">
                  <a16:creationId xmlns:a16="http://schemas.microsoft.com/office/drawing/2014/main" id="{34457344-691C-417A-9C29-5AD8ABC43E5A}"/>
                </a:ext>
              </a:extLst>
            </p:cNvPr>
            <p:cNvGrpSpPr/>
            <p:nvPr userDrawn="1"/>
          </p:nvGrpSpPr>
          <p:grpSpPr>
            <a:xfrm>
              <a:off x="4433" y="4836676"/>
              <a:ext cx="1965960" cy="1965960"/>
              <a:chOff x="5361924" y="7472790"/>
              <a:chExt cx="1828800" cy="1828800"/>
            </a:xfrm>
          </p:grpSpPr>
          <p:grpSp>
            <p:nvGrpSpPr>
              <p:cNvPr id="163" name="Group 162">
                <a:extLst>
                  <a:ext uri="{FF2B5EF4-FFF2-40B4-BE49-F238E27FC236}">
                    <a16:creationId xmlns:a16="http://schemas.microsoft.com/office/drawing/2014/main" id="{68DDC918-5A9B-4D14-98A4-9002D8520FD4}"/>
                  </a:ext>
                </a:extLst>
              </p:cNvPr>
              <p:cNvGrpSpPr/>
              <p:nvPr userDrawn="1"/>
            </p:nvGrpSpPr>
            <p:grpSpPr>
              <a:xfrm>
                <a:off x="5361924" y="7472790"/>
                <a:ext cx="1828800" cy="1828800"/>
                <a:chOff x="5361924" y="7472790"/>
                <a:chExt cx="1828800" cy="1828800"/>
              </a:xfrm>
            </p:grpSpPr>
            <p:grpSp>
              <p:nvGrpSpPr>
                <p:cNvPr id="165" name="Group 164">
                  <a:extLst>
                    <a:ext uri="{FF2B5EF4-FFF2-40B4-BE49-F238E27FC236}">
                      <a16:creationId xmlns:a16="http://schemas.microsoft.com/office/drawing/2014/main" id="{2366D07F-988F-459E-BBD3-15126F92902E}"/>
                    </a:ext>
                  </a:extLst>
                </p:cNvPr>
                <p:cNvGrpSpPr/>
                <p:nvPr userDrawn="1"/>
              </p:nvGrpSpPr>
              <p:grpSpPr>
                <a:xfrm>
                  <a:off x="5361924" y="7472790"/>
                  <a:ext cx="1828800" cy="1828800"/>
                  <a:chOff x="5388428" y="7173291"/>
                  <a:chExt cx="1828800" cy="1828800"/>
                </a:xfrm>
              </p:grpSpPr>
              <p:grpSp>
                <p:nvGrpSpPr>
                  <p:cNvPr id="173" name="Group 172">
                    <a:extLst>
                      <a:ext uri="{FF2B5EF4-FFF2-40B4-BE49-F238E27FC236}">
                        <a16:creationId xmlns:a16="http://schemas.microsoft.com/office/drawing/2014/main" id="{6CCACE8C-699F-4B10-BA84-94167BA05CC5}"/>
                      </a:ext>
                    </a:extLst>
                  </p:cNvPr>
                  <p:cNvGrpSpPr/>
                  <p:nvPr userDrawn="1"/>
                </p:nvGrpSpPr>
                <p:grpSpPr>
                  <a:xfrm>
                    <a:off x="5388428" y="7173291"/>
                    <a:ext cx="1828800" cy="1828800"/>
                    <a:chOff x="5388428" y="7173291"/>
                    <a:chExt cx="1828800" cy="1828800"/>
                  </a:xfrm>
                </p:grpSpPr>
                <p:grpSp>
                  <p:nvGrpSpPr>
                    <p:cNvPr id="176" name="Group 175">
                      <a:extLst>
                        <a:ext uri="{FF2B5EF4-FFF2-40B4-BE49-F238E27FC236}">
                          <a16:creationId xmlns:a16="http://schemas.microsoft.com/office/drawing/2014/main" id="{59F49E32-0B71-4676-8012-BA971DA2100F}"/>
                        </a:ext>
                      </a:extLst>
                    </p:cNvPr>
                    <p:cNvGrpSpPr/>
                    <p:nvPr userDrawn="1"/>
                  </p:nvGrpSpPr>
                  <p:grpSpPr>
                    <a:xfrm>
                      <a:off x="5388428" y="7173291"/>
                      <a:ext cx="1828800" cy="1828800"/>
                      <a:chOff x="5579044" y="7049770"/>
                      <a:chExt cx="1828800" cy="1828800"/>
                    </a:xfrm>
                  </p:grpSpPr>
                  <p:grpSp>
                    <p:nvGrpSpPr>
                      <p:cNvPr id="178" name="Group 177">
                        <a:extLst>
                          <a:ext uri="{FF2B5EF4-FFF2-40B4-BE49-F238E27FC236}">
                            <a16:creationId xmlns:a16="http://schemas.microsoft.com/office/drawing/2014/main" id="{DF41FA5A-1504-4DC4-B514-00C377423E7C}"/>
                          </a:ext>
                        </a:extLst>
                      </p:cNvPr>
                      <p:cNvGrpSpPr/>
                      <p:nvPr userDrawn="1"/>
                    </p:nvGrpSpPr>
                    <p:grpSpPr>
                      <a:xfrm>
                        <a:off x="5579044" y="7049770"/>
                        <a:ext cx="1828800" cy="1828800"/>
                        <a:chOff x="5579044" y="7049770"/>
                        <a:chExt cx="1828800" cy="1828800"/>
                      </a:xfrm>
                    </p:grpSpPr>
                    <p:grpSp>
                      <p:nvGrpSpPr>
                        <p:cNvPr id="180" name="Group 179">
                          <a:extLst>
                            <a:ext uri="{FF2B5EF4-FFF2-40B4-BE49-F238E27FC236}">
                              <a16:creationId xmlns:a16="http://schemas.microsoft.com/office/drawing/2014/main" id="{68B4610A-A91F-459F-A9C5-9FC624665516}"/>
                            </a:ext>
                          </a:extLst>
                        </p:cNvPr>
                        <p:cNvGrpSpPr/>
                        <p:nvPr userDrawn="1"/>
                      </p:nvGrpSpPr>
                      <p:grpSpPr>
                        <a:xfrm>
                          <a:off x="5579044" y="7049770"/>
                          <a:ext cx="1828800" cy="1828800"/>
                          <a:chOff x="5579044" y="7049770"/>
                          <a:chExt cx="1828800" cy="1828800"/>
                        </a:xfrm>
                      </p:grpSpPr>
                      <p:grpSp>
                        <p:nvGrpSpPr>
                          <p:cNvPr id="182" name="Group 181">
                            <a:extLst>
                              <a:ext uri="{FF2B5EF4-FFF2-40B4-BE49-F238E27FC236}">
                                <a16:creationId xmlns:a16="http://schemas.microsoft.com/office/drawing/2014/main" id="{D794F6E3-A9E3-42A9-93AA-7B9E20AD922D}"/>
                              </a:ext>
                            </a:extLst>
                          </p:cNvPr>
                          <p:cNvGrpSpPr/>
                          <p:nvPr userDrawn="1"/>
                        </p:nvGrpSpPr>
                        <p:grpSpPr>
                          <a:xfrm>
                            <a:off x="5579044" y="7049770"/>
                            <a:ext cx="1828800" cy="1828800"/>
                            <a:chOff x="5579044" y="7049770"/>
                            <a:chExt cx="1828800" cy="1828800"/>
                          </a:xfrm>
                        </p:grpSpPr>
                        <p:sp>
                          <p:nvSpPr>
                            <p:cNvPr id="184" name="Oval 183">
                              <a:extLst>
                                <a:ext uri="{FF2B5EF4-FFF2-40B4-BE49-F238E27FC236}">
                                  <a16:creationId xmlns:a16="http://schemas.microsoft.com/office/drawing/2014/main" id="{90B634B0-4792-4A28-B92A-ACA35F177675}"/>
                                </a:ext>
                              </a:extLst>
                            </p:cNvPr>
                            <p:cNvSpPr/>
                            <p:nvPr userDrawn="1"/>
                          </p:nvSpPr>
                          <p:spPr>
                            <a:xfrm>
                              <a:off x="5579044" y="7049770"/>
                              <a:ext cx="1828800" cy="18288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85" name="Oval 184">
                              <a:extLst>
                                <a:ext uri="{FF2B5EF4-FFF2-40B4-BE49-F238E27FC236}">
                                  <a16:creationId xmlns:a16="http://schemas.microsoft.com/office/drawing/2014/main" id="{1B466310-2C61-42F1-81EB-2B5BF01B2267}"/>
                                </a:ext>
                              </a:extLst>
                            </p:cNvPr>
                            <p:cNvSpPr/>
                            <p:nvPr userDrawn="1"/>
                          </p:nvSpPr>
                          <p:spPr>
                            <a:xfrm>
                              <a:off x="5647624" y="7118350"/>
                              <a:ext cx="1691640" cy="16916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3" name="Oval 182">
                            <a:extLst>
                              <a:ext uri="{FF2B5EF4-FFF2-40B4-BE49-F238E27FC236}">
                                <a16:creationId xmlns:a16="http://schemas.microsoft.com/office/drawing/2014/main" id="{53A72A9A-79AE-4A89-8938-7A85E2248DE6}"/>
                              </a:ext>
                            </a:extLst>
                          </p:cNvPr>
                          <p:cNvSpPr/>
                          <p:nvPr userDrawn="1"/>
                        </p:nvSpPr>
                        <p:spPr>
                          <a:xfrm>
                            <a:off x="5716204" y="7186930"/>
                            <a:ext cx="1554480" cy="15544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1" name="Oval 180">
                          <a:extLst>
                            <a:ext uri="{FF2B5EF4-FFF2-40B4-BE49-F238E27FC236}">
                              <a16:creationId xmlns:a16="http://schemas.microsoft.com/office/drawing/2014/main" id="{02618DCD-5B83-4412-9D1A-968C246DCAC1}"/>
                            </a:ext>
                          </a:extLst>
                        </p:cNvPr>
                        <p:cNvSpPr/>
                        <p:nvPr userDrawn="1"/>
                      </p:nvSpPr>
                      <p:spPr>
                        <a:xfrm>
                          <a:off x="5784784" y="7255510"/>
                          <a:ext cx="1417320" cy="14173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9" name="Oval 178">
                        <a:extLst>
                          <a:ext uri="{FF2B5EF4-FFF2-40B4-BE49-F238E27FC236}">
                            <a16:creationId xmlns:a16="http://schemas.microsoft.com/office/drawing/2014/main" id="{29B173F9-A6EA-4B31-B4C6-3C8DE08F2F11}"/>
                          </a:ext>
                        </a:extLst>
                      </p:cNvPr>
                      <p:cNvSpPr/>
                      <p:nvPr userDrawn="1"/>
                    </p:nvSpPr>
                    <p:spPr>
                      <a:xfrm>
                        <a:off x="5853364" y="7324090"/>
                        <a:ext cx="1280160" cy="12801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7" name="Oval 176">
                      <a:extLst>
                        <a:ext uri="{FF2B5EF4-FFF2-40B4-BE49-F238E27FC236}">
                          <a16:creationId xmlns:a16="http://schemas.microsoft.com/office/drawing/2014/main" id="{466DB0E2-4B80-4A09-8BCA-9432E1E1DAE3}"/>
                        </a:ext>
                      </a:extLst>
                    </p:cNvPr>
                    <p:cNvSpPr/>
                    <p:nvPr userDrawn="1"/>
                  </p:nvSpPr>
                  <p:spPr>
                    <a:xfrm>
                      <a:off x="5731328" y="7516191"/>
                      <a:ext cx="1143000" cy="11430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4" name="Oval 173">
                    <a:extLst>
                      <a:ext uri="{FF2B5EF4-FFF2-40B4-BE49-F238E27FC236}">
                        <a16:creationId xmlns:a16="http://schemas.microsoft.com/office/drawing/2014/main" id="{20D2F087-D77F-4913-922E-014FB9DEE63E}"/>
                      </a:ext>
                    </a:extLst>
                  </p:cNvPr>
                  <p:cNvSpPr/>
                  <p:nvPr userDrawn="1"/>
                </p:nvSpPr>
                <p:spPr>
                  <a:xfrm>
                    <a:off x="5799908" y="7584771"/>
                    <a:ext cx="1005840" cy="10058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6" name="Oval 165">
                  <a:extLst>
                    <a:ext uri="{FF2B5EF4-FFF2-40B4-BE49-F238E27FC236}">
                      <a16:creationId xmlns:a16="http://schemas.microsoft.com/office/drawing/2014/main" id="{DD44EC19-A244-4489-9CB8-0361CFBFD02F}"/>
                    </a:ext>
                  </a:extLst>
                </p:cNvPr>
                <p:cNvSpPr/>
                <p:nvPr userDrawn="1"/>
              </p:nvSpPr>
              <p:spPr>
                <a:xfrm>
                  <a:off x="5841984" y="7952850"/>
                  <a:ext cx="868680" cy="8686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7" name="Oval 166">
                  <a:extLst>
                    <a:ext uri="{FF2B5EF4-FFF2-40B4-BE49-F238E27FC236}">
                      <a16:creationId xmlns:a16="http://schemas.microsoft.com/office/drawing/2014/main" id="{C5C029E7-6D6D-4D14-8D8E-E407011AF097}"/>
                    </a:ext>
                  </a:extLst>
                </p:cNvPr>
                <p:cNvSpPr/>
                <p:nvPr userDrawn="1"/>
              </p:nvSpPr>
              <p:spPr>
                <a:xfrm>
                  <a:off x="5910564" y="8021430"/>
                  <a:ext cx="731520" cy="7315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9" name="Oval 168">
                  <a:extLst>
                    <a:ext uri="{FF2B5EF4-FFF2-40B4-BE49-F238E27FC236}">
                      <a16:creationId xmlns:a16="http://schemas.microsoft.com/office/drawing/2014/main" id="{4A74D8A7-ACD3-40A3-918D-46DF99BF9F3E}"/>
                    </a:ext>
                  </a:extLst>
                </p:cNvPr>
                <p:cNvSpPr/>
                <p:nvPr userDrawn="1"/>
              </p:nvSpPr>
              <p:spPr>
                <a:xfrm>
                  <a:off x="5979144" y="8090010"/>
                  <a:ext cx="594360" cy="5943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1" name="Oval 170">
                  <a:extLst>
                    <a:ext uri="{FF2B5EF4-FFF2-40B4-BE49-F238E27FC236}">
                      <a16:creationId xmlns:a16="http://schemas.microsoft.com/office/drawing/2014/main" id="{9C994ED9-5124-452B-986B-4782056BCFB3}"/>
                    </a:ext>
                  </a:extLst>
                </p:cNvPr>
                <p:cNvSpPr/>
                <p:nvPr userDrawn="1"/>
              </p:nvSpPr>
              <p:spPr>
                <a:xfrm>
                  <a:off x="6047724" y="8158590"/>
                  <a:ext cx="457200" cy="4572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2" name="Oval 171">
                  <a:extLst>
                    <a:ext uri="{FF2B5EF4-FFF2-40B4-BE49-F238E27FC236}">
                      <a16:creationId xmlns:a16="http://schemas.microsoft.com/office/drawing/2014/main" id="{8ADCBFB4-9F0A-40FB-A585-2728254E0A7C}"/>
                    </a:ext>
                  </a:extLst>
                </p:cNvPr>
                <p:cNvSpPr/>
                <p:nvPr userDrawn="1"/>
              </p:nvSpPr>
              <p:spPr>
                <a:xfrm>
                  <a:off x="6116304" y="8227170"/>
                  <a:ext cx="320040" cy="3200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4" name="Oval 163">
                <a:extLst>
                  <a:ext uri="{FF2B5EF4-FFF2-40B4-BE49-F238E27FC236}">
                    <a16:creationId xmlns:a16="http://schemas.microsoft.com/office/drawing/2014/main" id="{42E049E2-81A6-45F8-BA9F-DEA21400B1AD}"/>
                  </a:ext>
                </a:extLst>
              </p:cNvPr>
              <p:cNvSpPr/>
              <p:nvPr userDrawn="1"/>
            </p:nvSpPr>
            <p:spPr>
              <a:xfrm>
                <a:off x="6184884" y="8295750"/>
                <a:ext cx="182880" cy="1828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7" name="Freeform: Shape 66">
              <a:extLst>
                <a:ext uri="{FF2B5EF4-FFF2-40B4-BE49-F238E27FC236}">
                  <a16:creationId xmlns:a16="http://schemas.microsoft.com/office/drawing/2014/main" id="{75F20D6C-6085-4D3F-9186-6895908C97B9}"/>
                </a:ext>
              </a:extLst>
            </p:cNvPr>
            <p:cNvSpPr/>
            <p:nvPr userDrawn="1"/>
          </p:nvSpPr>
          <p:spPr>
            <a:xfrm rot="16200000">
              <a:off x="506891" y="5335524"/>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1" name="Rectangle 70">
              <a:extLst>
                <a:ext uri="{FF2B5EF4-FFF2-40B4-BE49-F238E27FC236}">
                  <a16:creationId xmlns:a16="http://schemas.microsoft.com/office/drawing/2014/main" id="{BC56BE23-DE49-4D55-A6A0-DFE2A870120D}"/>
                </a:ext>
              </a:extLst>
            </p:cNvPr>
            <p:cNvSpPr/>
            <p:nvPr userDrawn="1"/>
          </p:nvSpPr>
          <p:spPr>
            <a:xfrm>
              <a:off x="2028658" y="6089528"/>
              <a:ext cx="2049251" cy="768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Oval 74">
              <a:extLst>
                <a:ext uri="{FF2B5EF4-FFF2-40B4-BE49-F238E27FC236}">
                  <a16:creationId xmlns:a16="http://schemas.microsoft.com/office/drawing/2014/main" id="{BCF3BD55-FF25-4CA9-8016-81AEB8AA43E8}"/>
                </a:ext>
              </a:extLst>
            </p:cNvPr>
            <p:cNvSpPr/>
            <p:nvPr userDrawn="1"/>
          </p:nvSpPr>
          <p:spPr>
            <a:xfrm>
              <a:off x="3838078" y="185947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7" name="Straight Connector 76">
              <a:extLst>
                <a:ext uri="{FF2B5EF4-FFF2-40B4-BE49-F238E27FC236}">
                  <a16:creationId xmlns:a16="http://schemas.microsoft.com/office/drawing/2014/main" id="{DE09EA6C-7AC2-47BE-95B8-4D3412867BA5}"/>
                </a:ext>
              </a:extLst>
            </p:cNvPr>
            <p:cNvCxnSpPr>
              <a:cxnSpLocks/>
            </p:cNvCxnSpPr>
            <p:nvPr userDrawn="1"/>
          </p:nvCxnSpPr>
          <p:spPr>
            <a:xfrm flipV="1">
              <a:off x="0" y="1990665"/>
              <a:ext cx="4023360" cy="33894"/>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974771" y="576943"/>
            <a:ext cx="6449786" cy="2785508"/>
          </a:xfrm>
        </p:spPr>
        <p:txBody>
          <a:bodyPr anchor="b">
            <a:normAutofit/>
          </a:bodyPr>
          <a:lstStyle>
            <a:lvl1pPr algn="l">
              <a:defRPr sz="48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EB00591F-8CE8-B626-C81A-6C960B2BAECA}"/>
              </a:ext>
            </a:extLst>
          </p:cNvPr>
          <p:cNvSpPr>
            <a:spLocks noGrp="1"/>
          </p:cNvSpPr>
          <p:nvPr>
            <p:ph type="subTitle" idx="1" hasCustomPrompt="1"/>
          </p:nvPr>
        </p:nvSpPr>
        <p:spPr>
          <a:xfrm>
            <a:off x="4974772" y="3373686"/>
            <a:ext cx="6449785" cy="1029586"/>
          </a:xfrm>
        </p:spPr>
        <p:txBody>
          <a:bodyPr>
            <a:normAutofit/>
          </a:bodyPr>
          <a:lstStyle>
            <a:lvl1pPr marL="0" indent="0" algn="l">
              <a:lnSpc>
                <a:spcPct val="150000"/>
              </a:lnSpc>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92" name="Date Placeholder 3">
            <a:extLst>
              <a:ext uri="{FF2B5EF4-FFF2-40B4-BE49-F238E27FC236}">
                <a16:creationId xmlns:a16="http://schemas.microsoft.com/office/drawing/2014/main" id="{2837477B-3D20-4982-86AF-91100FE408D3}"/>
              </a:ext>
            </a:extLst>
          </p:cNvPr>
          <p:cNvSpPr>
            <a:spLocks noGrp="1"/>
          </p:cNvSpPr>
          <p:nvPr>
            <p:ph type="dt" sz="half" idx="10"/>
          </p:nvPr>
        </p:nvSpPr>
        <p:spPr>
          <a:xfrm>
            <a:off x="7519821" y="6353175"/>
            <a:ext cx="1097280" cy="365125"/>
          </a:xfrm>
        </p:spPr>
        <p:txBody>
          <a:bodyPr/>
          <a:lstStyle>
            <a:lvl1pPr>
              <a:defRPr>
                <a:solidFill>
                  <a:schemeClr val="bg1"/>
                </a:solidFill>
              </a:defRPr>
            </a:lvl1pPr>
          </a:lstStyle>
          <a:p>
            <a:r>
              <a:rPr lang="en-US"/>
              <a:t>12/11/2023</a:t>
            </a:r>
            <a:endParaRPr lang="en-US" dirty="0"/>
          </a:p>
        </p:txBody>
      </p:sp>
      <p:sp>
        <p:nvSpPr>
          <p:cNvPr id="193" name="Footer Placeholder 4">
            <a:extLst>
              <a:ext uri="{FF2B5EF4-FFF2-40B4-BE49-F238E27FC236}">
                <a16:creationId xmlns:a16="http://schemas.microsoft.com/office/drawing/2014/main" id="{B6E38A1E-AF37-4A09-9B69-65397A079362}"/>
              </a:ext>
            </a:extLst>
          </p:cNvPr>
          <p:cNvSpPr>
            <a:spLocks noGrp="1"/>
          </p:cNvSpPr>
          <p:nvPr>
            <p:ph type="ftr" sz="quarter" idx="11"/>
          </p:nvPr>
        </p:nvSpPr>
        <p:spPr>
          <a:xfrm>
            <a:off x="8727198" y="6350000"/>
            <a:ext cx="2286000" cy="365125"/>
          </a:xfrm>
        </p:spPr>
        <p:txBody>
          <a:bodyPr/>
          <a:lstStyle>
            <a:lvl1pPr>
              <a:defRPr>
                <a:solidFill>
                  <a:schemeClr val="bg1"/>
                </a:solidFill>
              </a:defRPr>
            </a:lvl1pPr>
          </a:lstStyle>
          <a:p>
            <a:r>
              <a:rPr lang="en-US"/>
              <a:t>Presentation title</a:t>
            </a:r>
            <a:endParaRPr lang="en-US" dirty="0"/>
          </a:p>
        </p:txBody>
      </p:sp>
      <p:sp>
        <p:nvSpPr>
          <p:cNvPr id="194" name="Slide Number Placeholder 5">
            <a:extLst>
              <a:ext uri="{FF2B5EF4-FFF2-40B4-BE49-F238E27FC236}">
                <a16:creationId xmlns:a16="http://schemas.microsoft.com/office/drawing/2014/main" id="{FB77B535-C760-4E32-8A7E-BF9AD08BBC39}"/>
              </a:ext>
            </a:extLst>
          </p:cNvPr>
          <p:cNvSpPr>
            <a:spLocks noGrp="1"/>
          </p:cNvSpPr>
          <p:nvPr>
            <p:ph type="sldNum" sz="quarter" idx="12"/>
          </p:nvPr>
        </p:nvSpPr>
        <p:spPr>
          <a:xfrm>
            <a:off x="11123295" y="6352847"/>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64770521"/>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5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771736" y="896112"/>
            <a:ext cx="9389288" cy="1362456"/>
          </a:xfrm>
        </p:spPr>
        <p:txBody>
          <a:bodyPr anchor="t" anchorCtr="0"/>
          <a:lstStyle>
            <a:lvl1pPr>
              <a:defRPr cap="all" baseline="0">
                <a:solidFill>
                  <a:schemeClr val="accent1"/>
                </a:solidFill>
              </a:defRPr>
            </a:lvl1pPr>
          </a:lstStyle>
          <a:p>
            <a:r>
              <a:rPr lang="en-US" dirty="0"/>
              <a:t>CLICK TO ADD TITLE</a:t>
            </a:r>
          </a:p>
        </p:txBody>
      </p:sp>
      <p:grpSp>
        <p:nvGrpSpPr>
          <p:cNvPr id="5" name="Group 4">
            <a:extLst>
              <a:ext uri="{FF2B5EF4-FFF2-40B4-BE49-F238E27FC236}">
                <a16:creationId xmlns:a16="http://schemas.microsoft.com/office/drawing/2014/main" id="{E88DF45F-9FEA-47BE-AC15-52BE148E1814}"/>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771735" y="6353175"/>
            <a:ext cx="1097280" cy="365125"/>
          </a:xfrm>
        </p:spPr>
        <p:txBody>
          <a:bodyPr/>
          <a:lstStyle>
            <a:lvl1pPr>
              <a:defRPr>
                <a:solidFill>
                  <a:schemeClr val="tx1">
                    <a:lumMod val="75000"/>
                    <a:lumOff val="25000"/>
                  </a:schemeClr>
                </a:solidFill>
              </a:defRPr>
            </a:lvl1pPr>
          </a:lstStyle>
          <a:p>
            <a:r>
              <a:rPr lang="en-US"/>
              <a:t>12/11/2023</a:t>
            </a:r>
            <a:endParaRPr lang="en-US" dirty="0"/>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a:t>Presentation title</a:t>
            </a:r>
            <a:endParaRPr lang="en-US" dirty="0"/>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6" name="Content Placeholder 2">
            <a:extLst>
              <a:ext uri="{FF2B5EF4-FFF2-40B4-BE49-F238E27FC236}">
                <a16:creationId xmlns:a16="http://schemas.microsoft.com/office/drawing/2014/main" id="{B135D7B7-20E9-ADCF-4417-B443AF3112FC}"/>
              </a:ext>
            </a:extLst>
          </p:cNvPr>
          <p:cNvSpPr>
            <a:spLocks noGrp="1"/>
          </p:cNvSpPr>
          <p:nvPr>
            <p:ph sz="half" idx="14" hasCustomPrompt="1"/>
          </p:nvPr>
        </p:nvSpPr>
        <p:spPr>
          <a:xfrm>
            <a:off x="771734" y="2590800"/>
            <a:ext cx="4515035" cy="3505200"/>
          </a:xfrm>
        </p:spPr>
        <p:txBody>
          <a:bodyPr>
            <a:normAutofit/>
          </a:bodyPr>
          <a:lstStyle>
            <a:lvl1pPr marL="0" indent="0">
              <a:lnSpc>
                <a:spcPts val="2000"/>
              </a:lnSpc>
              <a:buFont typeface="Arial" panose="020B0604020202020204" pitchFamily="34" charset="0"/>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5D4468C5-0B68-8408-80C5-F8681CA98918}"/>
              </a:ext>
            </a:extLst>
          </p:cNvPr>
          <p:cNvSpPr>
            <a:spLocks noGrp="1"/>
          </p:cNvSpPr>
          <p:nvPr>
            <p:ph sz="half" idx="15" hasCustomPrompt="1"/>
          </p:nvPr>
        </p:nvSpPr>
        <p:spPr>
          <a:xfrm>
            <a:off x="5645989" y="2590800"/>
            <a:ext cx="4515035" cy="3505200"/>
          </a:xfrm>
        </p:spPr>
        <p:txBody>
          <a:bodyPr>
            <a:normAutofit/>
          </a:bodyPr>
          <a:lstStyle>
            <a:lvl1pPr marL="0" indent="0">
              <a:lnSpc>
                <a:spcPts val="2000"/>
              </a:lnSpc>
              <a:buFont typeface="Arial" panose="020B0604020202020204" pitchFamily="34" charset="0"/>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8813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E1BC9BFE-80C0-4DA9-92DB-070C41E412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403102"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 uri="{C183D7F6-B498-43B3-948B-1728B52AA6E4}">
                <adec:decorative xmlns:adec="http://schemas.microsoft.com/office/drawing/2017/decorative" val="1"/>
              </a:ext>
            </a:extLst>
          </p:cNvPr>
          <p:cNvSpPr/>
          <p:nvPr userDrawn="1"/>
        </p:nvSpPr>
        <p:spPr>
          <a:xfrm rot="13508190">
            <a:off x="-1025089"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407892"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 uri="{C183D7F6-B498-43B3-948B-1728B52AA6E4}">
                <adec:decorative xmlns:adec="http://schemas.microsoft.com/office/drawing/2017/decorative" val="1"/>
              </a:ext>
            </a:extLst>
          </p:cNvPr>
          <p:cNvSpPr/>
          <p:nvPr userDrawn="1"/>
        </p:nvSpPr>
        <p:spPr>
          <a:xfrm rot="18900000">
            <a:off x="413443"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021285"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1859807"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 uri="{C183D7F6-B498-43B3-948B-1728B52AA6E4}">
                <adec:decorative xmlns:adec="http://schemas.microsoft.com/office/drawing/2017/decorative" val="1"/>
              </a:ext>
            </a:extLst>
          </p:cNvPr>
          <p:cNvGrpSpPr/>
          <p:nvPr userDrawn="1"/>
        </p:nvGrpSpPr>
        <p:grpSpPr>
          <a:xfrm>
            <a:off x="-7411"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 uri="{C183D7F6-B498-43B3-948B-1728B52AA6E4}">
                <adec:decorative xmlns:adec="http://schemas.microsoft.com/office/drawing/2017/decorative" val="1"/>
              </a:ext>
            </a:extLst>
          </p:cNvPr>
          <p:cNvSpPr/>
          <p:nvPr userDrawn="1"/>
        </p:nvSpPr>
        <p:spPr>
          <a:xfrm>
            <a:off x="1793659"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3" name="Freeform: Shape 162">
            <a:extLst>
              <a:ext uri="{FF2B5EF4-FFF2-40B4-BE49-F238E27FC236}">
                <a16:creationId xmlns:a16="http://schemas.microsoft.com/office/drawing/2014/main" id="{FEE07693-1822-40D4-88A4-0F663C787D7E}"/>
              </a:ext>
              <a:ext uri="{C183D7F6-B498-43B3-948B-1728B52AA6E4}">
                <adec:decorative xmlns:adec="http://schemas.microsoft.com/office/drawing/2017/decorative" val="1"/>
              </a:ext>
            </a:extLst>
          </p:cNvPr>
          <p:cNvSpPr/>
          <p:nvPr userDrawn="1"/>
        </p:nvSpPr>
        <p:spPr>
          <a:xfrm>
            <a:off x="1035546"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1">
            <a:extLst>
              <a:ext uri="{FF2B5EF4-FFF2-40B4-BE49-F238E27FC236}">
                <a16:creationId xmlns:a16="http://schemas.microsoft.com/office/drawing/2014/main" id="{C8142DAF-BE54-C239-5685-89D55E027E4E}"/>
              </a:ext>
            </a:extLst>
          </p:cNvPr>
          <p:cNvSpPr>
            <a:spLocks noGrp="1"/>
          </p:cNvSpPr>
          <p:nvPr>
            <p:ph type="title" hasCustomPrompt="1"/>
          </p:nvPr>
        </p:nvSpPr>
        <p:spPr>
          <a:xfrm>
            <a:off x="3520440" y="896111"/>
            <a:ext cx="7889768" cy="2039341"/>
          </a:xfrm>
        </p:spPr>
        <p:txBody>
          <a:bodyPr anchor="t" anchorCtr="0"/>
          <a:lstStyle>
            <a:lvl1pPr>
              <a:defRPr cap="all" baseline="0">
                <a:solidFill>
                  <a:schemeClr val="accent1"/>
                </a:solidFill>
              </a:defRPr>
            </a:lvl1pPr>
          </a:lstStyle>
          <a:p>
            <a:r>
              <a:rPr lang="en-US" dirty="0"/>
              <a:t>CLICK TO ADD TITLE</a:t>
            </a:r>
          </a:p>
        </p:txBody>
      </p:sp>
      <p:sp>
        <p:nvSpPr>
          <p:cNvPr id="10" name="Content Placeholder 2">
            <a:extLst>
              <a:ext uri="{FF2B5EF4-FFF2-40B4-BE49-F238E27FC236}">
                <a16:creationId xmlns:a16="http://schemas.microsoft.com/office/drawing/2014/main" id="{5A2EBD71-EB16-773C-A6CB-C6E1259AE70B}"/>
              </a:ext>
            </a:extLst>
          </p:cNvPr>
          <p:cNvSpPr>
            <a:spLocks noGrp="1"/>
          </p:cNvSpPr>
          <p:nvPr>
            <p:ph sz="half" idx="14" hasCustomPrompt="1"/>
          </p:nvPr>
        </p:nvSpPr>
        <p:spPr>
          <a:xfrm>
            <a:off x="3520440" y="3259056"/>
            <a:ext cx="2994660" cy="3006531"/>
          </a:xfrm>
        </p:spPr>
        <p:txBody>
          <a:bodyPr>
            <a:normAutofit/>
          </a:bodyPr>
          <a:lstStyle>
            <a:lvl1pPr marL="285750" indent="-285750">
              <a:lnSpc>
                <a:spcPts val="2000"/>
              </a:lnSpc>
              <a:buFont typeface="Arial" panose="020B0604020202020204" pitchFamily="34" charset="0"/>
              <a:buChar char="•"/>
              <a:defRPr sz="1800"/>
            </a:lvl1pPr>
            <a:lvl2pPr>
              <a:lnSpc>
                <a:spcPts val="2000"/>
              </a:lnSpc>
              <a:defRPr sz="1800"/>
            </a:lvl2pPr>
            <a:lvl3pPr>
              <a:lnSpc>
                <a:spcPts val="2000"/>
              </a:lnSpc>
              <a:defRPr sz="1800"/>
            </a:lvl3pPr>
            <a:lvl4pPr>
              <a:lnSpc>
                <a:spcPts val="2000"/>
              </a:lnSpc>
              <a:defRPr sz="1800"/>
            </a:lvl4pPr>
            <a:lvl5pPr>
              <a:lnSpc>
                <a:spcPts val="2000"/>
              </a:lnSpc>
              <a:defRPr sz="1800"/>
            </a:lvl5pPr>
          </a:lstStyle>
          <a:p>
            <a:pPr lvl="0"/>
            <a:r>
              <a:rPr lang="en-US" dirty="0"/>
              <a:t>Click to add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56944BE1-9937-7EA2-AA56-336B8D5CAADA}"/>
              </a:ext>
            </a:extLst>
          </p:cNvPr>
          <p:cNvSpPr>
            <a:spLocks noGrp="1"/>
          </p:cNvSpPr>
          <p:nvPr>
            <p:ph sz="half" idx="1" hasCustomPrompt="1"/>
          </p:nvPr>
        </p:nvSpPr>
        <p:spPr>
          <a:xfrm>
            <a:off x="6826432" y="3253740"/>
            <a:ext cx="4580088" cy="3006531"/>
          </a:xfrm>
        </p:spPr>
        <p:txBody>
          <a:bodyPr>
            <a:normAutofit/>
          </a:bodyPr>
          <a:lstStyle>
            <a:lvl1pPr marL="0" indent="0">
              <a:lnSpc>
                <a:spcPts val="2000"/>
              </a:lnSpc>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3523723" y="6353175"/>
            <a:ext cx="1097280" cy="365125"/>
          </a:xfrm>
        </p:spPr>
        <p:txBody>
          <a:bodyPr/>
          <a:lstStyle>
            <a:lvl1pPr>
              <a:defRPr>
                <a:solidFill>
                  <a:schemeClr val="tx1">
                    <a:lumMod val="75000"/>
                    <a:lumOff val="25000"/>
                  </a:schemeClr>
                </a:solidFill>
              </a:defRPr>
            </a:lvl1pPr>
          </a:lstStyle>
          <a:p>
            <a:r>
              <a:rPr lang="en-US"/>
              <a:t>12/11/2023</a:t>
            </a:r>
            <a:endParaRPr lang="en-US" dirty="0"/>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6642161" y="6350000"/>
            <a:ext cx="2286000" cy="365125"/>
          </a:xfrm>
        </p:spPr>
        <p:txBody>
          <a:bodyPr/>
          <a:lstStyle>
            <a:lvl1pPr>
              <a:defRPr>
                <a:solidFill>
                  <a:schemeClr val="tx1">
                    <a:lumMod val="75000"/>
                    <a:lumOff val="25000"/>
                  </a:schemeClr>
                </a:solidFill>
              </a:defRPr>
            </a:lvl1pPr>
          </a:lstStyle>
          <a:p>
            <a:r>
              <a:rPr lang="en-US"/>
              <a:t>Presentation title</a:t>
            </a:r>
            <a:endParaRPr lang="en-US" dirty="0"/>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0949320"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921514593"/>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ictur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3807877" y="898524"/>
            <a:ext cx="7606895" cy="2029967"/>
          </a:xfrm>
        </p:spPr>
        <p:txBody>
          <a:bodyPr anchor="t" anchorCtr="0"/>
          <a:lstStyle>
            <a:lvl1pPr>
              <a:defRPr cap="all" baseline="0">
                <a:solidFill>
                  <a:schemeClr val="tx2"/>
                </a:solidFill>
              </a:defRPr>
            </a:lvl1pPr>
          </a:lstStyle>
          <a:p>
            <a:r>
              <a:rPr lang="en-US" dirty="0"/>
              <a:t>CLICK TO ADD TITLE</a:t>
            </a:r>
          </a:p>
        </p:txBody>
      </p:sp>
      <p:sp>
        <p:nvSpPr>
          <p:cNvPr id="27" name="Picture Placeholder 26">
            <a:extLst>
              <a:ext uri="{FF2B5EF4-FFF2-40B4-BE49-F238E27FC236}">
                <a16:creationId xmlns:a16="http://schemas.microsoft.com/office/drawing/2014/main" id="{01CF25F4-1889-5FE4-9BE0-413C509639DC}"/>
              </a:ext>
            </a:extLst>
          </p:cNvPr>
          <p:cNvSpPr>
            <a:spLocks noGrp="1"/>
          </p:cNvSpPr>
          <p:nvPr>
            <p:ph type="pic" sz="quarter" idx="15" hasCustomPrompt="1"/>
          </p:nvPr>
        </p:nvSpPr>
        <p:spPr>
          <a:xfrm>
            <a:off x="1011337" y="9212"/>
            <a:ext cx="2029967" cy="4850544"/>
          </a:xfrm>
          <a:custGeom>
            <a:avLst/>
            <a:gdLst>
              <a:gd name="connsiteX0" fmla="*/ 0 w 2029967"/>
              <a:gd name="connsiteY0" fmla="*/ 0 h 4850544"/>
              <a:gd name="connsiteX1" fmla="*/ 2029967 w 2029967"/>
              <a:gd name="connsiteY1" fmla="*/ 0 h 4850544"/>
              <a:gd name="connsiteX2" fmla="*/ 2029967 w 2029967"/>
              <a:gd name="connsiteY2" fmla="*/ 4850544 h 4850544"/>
              <a:gd name="connsiteX3" fmla="*/ 2025599 w 2029967"/>
              <a:gd name="connsiteY3" fmla="*/ 4850544 h 4850544"/>
              <a:gd name="connsiteX4" fmla="*/ 2 w 2029967"/>
              <a:gd name="connsiteY4" fmla="*/ 2824947 h 4850544"/>
              <a:gd name="connsiteX5" fmla="*/ 2 w 2029967"/>
              <a:gd name="connsiteY5" fmla="*/ 4850544 h 4850544"/>
              <a:gd name="connsiteX6" fmla="*/ 0 w 2029967"/>
              <a:gd name="connsiteY6" fmla="*/ 4850544 h 485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9967" h="4850544">
                <a:moveTo>
                  <a:pt x="0" y="0"/>
                </a:moveTo>
                <a:lnTo>
                  <a:pt x="2029967" y="0"/>
                </a:lnTo>
                <a:lnTo>
                  <a:pt x="2029967" y="4850544"/>
                </a:lnTo>
                <a:lnTo>
                  <a:pt x="2025599" y="4850544"/>
                </a:lnTo>
                <a:lnTo>
                  <a:pt x="2" y="2824947"/>
                </a:lnTo>
                <a:lnTo>
                  <a:pt x="2" y="4850544"/>
                </a:lnTo>
                <a:lnTo>
                  <a:pt x="0" y="4850544"/>
                </a:lnTo>
                <a:close/>
              </a:path>
            </a:pathLst>
          </a:custGeom>
        </p:spPr>
        <p:txBody>
          <a:bodyPr wrap="square">
            <a:noAutofit/>
          </a:bodyPr>
          <a:lstStyle>
            <a:lvl1pPr marL="0" indent="0" algn="l">
              <a:buNone/>
              <a:defRPr sz="2000">
                <a:solidFill>
                  <a:schemeClr val="bg1"/>
                </a:solidFill>
              </a:defRPr>
            </a:lvl1pPr>
          </a:lstStyle>
          <a:p>
            <a:r>
              <a:rPr lang="en-US" dirty="0"/>
              <a:t>Click icon to insert picture</a:t>
            </a:r>
          </a:p>
        </p:txBody>
      </p:sp>
      <p:sp>
        <p:nvSpPr>
          <p:cNvPr id="34" name="Rectangle 33">
            <a:extLst>
              <a:ext uri="{FF2B5EF4-FFF2-40B4-BE49-F238E27FC236}">
                <a16:creationId xmlns:a16="http://schemas.microsoft.com/office/drawing/2014/main" id="{9CC28908-2548-441C-BE9D-8728E1FC84C0}"/>
              </a:ext>
              <a:ext uri="{C183D7F6-B498-43B3-948B-1728B52AA6E4}">
                <adec:decorative xmlns:adec="http://schemas.microsoft.com/office/drawing/2017/decorative" val="1"/>
              </a:ext>
            </a:extLst>
          </p:cNvPr>
          <p:cNvSpPr/>
          <p:nvPr userDrawn="1"/>
        </p:nvSpPr>
        <p:spPr>
          <a:xfrm>
            <a:off x="1011339" y="4863266"/>
            <a:ext cx="2029968" cy="20048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a:extLst>
              <a:ext uri="{FF2B5EF4-FFF2-40B4-BE49-F238E27FC236}">
                <a16:creationId xmlns:a16="http://schemas.microsoft.com/office/drawing/2014/main" id="{731DC170-FB16-45F8-B62C-DCAB2B9AC31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11338" y="5865203"/>
            <a:ext cx="2019299" cy="999451"/>
          </a:xfrm>
          <a:prstGeom prst="rect">
            <a:avLst/>
          </a:prstGeom>
        </p:spPr>
      </p:pic>
      <p:sp>
        <p:nvSpPr>
          <p:cNvPr id="5" name="Content Placeholder 2">
            <a:extLst>
              <a:ext uri="{FF2B5EF4-FFF2-40B4-BE49-F238E27FC236}">
                <a16:creationId xmlns:a16="http://schemas.microsoft.com/office/drawing/2014/main" id="{ADE2E4A5-BFB0-8F89-C606-A1581EB9FC6E}"/>
              </a:ext>
            </a:extLst>
          </p:cNvPr>
          <p:cNvSpPr>
            <a:spLocks noGrp="1"/>
          </p:cNvSpPr>
          <p:nvPr>
            <p:ph sz="half" idx="16" hasCustomPrompt="1"/>
          </p:nvPr>
        </p:nvSpPr>
        <p:spPr>
          <a:xfrm>
            <a:off x="3803953" y="3259138"/>
            <a:ext cx="7615274" cy="2978150"/>
          </a:xfrm>
        </p:spPr>
        <p:txBody>
          <a:bodyPr>
            <a:normAutofit/>
          </a:bodyPr>
          <a:lstStyle>
            <a:lvl1pPr marL="285750" indent="-285750">
              <a:lnSpc>
                <a:spcPts val="2000"/>
              </a:lnSpc>
              <a:buFont typeface="Arial" panose="020B0604020202020204" pitchFamily="34" charset="0"/>
              <a:buChar char="•"/>
              <a:defRPr sz="1800">
                <a:solidFill>
                  <a:schemeClr val="tx2"/>
                </a:solidFill>
              </a:defRPr>
            </a:lvl1pPr>
            <a:lvl2pPr marL="685800">
              <a:lnSpc>
                <a:spcPts val="2000"/>
              </a:lnSpc>
              <a:defRPr sz="1800">
                <a:solidFill>
                  <a:schemeClr val="tx2"/>
                </a:solidFill>
              </a:defRPr>
            </a:lvl2pPr>
            <a:lvl3pPr marL="1143000">
              <a:lnSpc>
                <a:spcPts val="2000"/>
              </a:lnSpc>
              <a:defRPr sz="1800">
                <a:solidFill>
                  <a:schemeClr val="tx2"/>
                </a:solidFill>
              </a:defRPr>
            </a:lvl3pPr>
            <a:lvl4pPr marL="1600200">
              <a:lnSpc>
                <a:spcPts val="2000"/>
              </a:lnSpc>
              <a:defRPr sz="1800">
                <a:solidFill>
                  <a:schemeClr val="tx2"/>
                </a:solidFill>
              </a:defRPr>
            </a:lvl4pPr>
            <a:lvl5pPr marL="2057400">
              <a:lnSpc>
                <a:spcPts val="2000"/>
              </a:lnSpc>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Date Placeholder 3">
            <a:extLst>
              <a:ext uri="{FF2B5EF4-FFF2-40B4-BE49-F238E27FC236}">
                <a16:creationId xmlns:a16="http://schemas.microsoft.com/office/drawing/2014/main" id="{E2B0C6B8-E2CB-460E-BBC8-AC4339C89DB2}"/>
              </a:ext>
            </a:extLst>
          </p:cNvPr>
          <p:cNvSpPr>
            <a:spLocks noGrp="1"/>
          </p:cNvSpPr>
          <p:nvPr>
            <p:ph type="dt" sz="half" idx="10"/>
          </p:nvPr>
        </p:nvSpPr>
        <p:spPr>
          <a:xfrm>
            <a:off x="3803953" y="6353175"/>
            <a:ext cx="1097280" cy="365125"/>
          </a:xfrm>
        </p:spPr>
        <p:txBody>
          <a:bodyPr/>
          <a:lstStyle>
            <a:lvl1pPr>
              <a:defRPr>
                <a:solidFill>
                  <a:schemeClr val="bg1"/>
                </a:solidFill>
              </a:defRPr>
            </a:lvl1pPr>
          </a:lstStyle>
          <a:p>
            <a:r>
              <a:rPr lang="en-US"/>
              <a:t>12/11/2023</a:t>
            </a:r>
            <a:endParaRPr lang="en-US" dirty="0"/>
          </a:p>
        </p:txBody>
      </p:sp>
      <p:sp>
        <p:nvSpPr>
          <p:cNvPr id="70" name="Footer Placeholder 4">
            <a:extLst>
              <a:ext uri="{FF2B5EF4-FFF2-40B4-BE49-F238E27FC236}">
                <a16:creationId xmlns:a16="http://schemas.microsoft.com/office/drawing/2014/main" id="{433844D3-0FDA-4C97-9B21-5021A38E4FC2}"/>
              </a:ext>
            </a:extLst>
          </p:cNvPr>
          <p:cNvSpPr>
            <a:spLocks noGrp="1"/>
          </p:cNvSpPr>
          <p:nvPr>
            <p:ph type="ftr" sz="quarter" idx="11"/>
          </p:nvPr>
        </p:nvSpPr>
        <p:spPr>
          <a:xfrm>
            <a:off x="6788630" y="6350000"/>
            <a:ext cx="2286000" cy="365125"/>
          </a:xfrm>
        </p:spPr>
        <p:txBody>
          <a:bodyPr/>
          <a:lstStyle>
            <a:lvl1pPr>
              <a:defRPr>
                <a:solidFill>
                  <a:schemeClr val="bg1"/>
                </a:solidFill>
              </a:defRPr>
            </a:lvl1pPr>
          </a:lstStyle>
          <a:p>
            <a:r>
              <a:rPr lang="en-US"/>
              <a:t>Presentation title</a:t>
            </a:r>
            <a:endParaRPr lang="en-US" dirty="0"/>
          </a:p>
        </p:txBody>
      </p:sp>
      <p:sp>
        <p:nvSpPr>
          <p:cNvPr id="71" name="Slide Number Placeholder 5">
            <a:extLst>
              <a:ext uri="{FF2B5EF4-FFF2-40B4-BE49-F238E27FC236}">
                <a16:creationId xmlns:a16="http://schemas.microsoft.com/office/drawing/2014/main" id="{EC059538-F80F-46C9-80EB-AC9B56DD05C3}"/>
              </a:ext>
            </a:extLst>
          </p:cNvPr>
          <p:cNvSpPr>
            <a:spLocks noGrp="1"/>
          </p:cNvSpPr>
          <p:nvPr>
            <p:ph type="sldNum" sz="quarter" idx="12"/>
          </p:nvPr>
        </p:nvSpPr>
        <p:spPr>
          <a:xfrm>
            <a:off x="10962027"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grpSp>
        <p:nvGrpSpPr>
          <p:cNvPr id="9" name="Group 8">
            <a:extLst>
              <a:ext uri="{FF2B5EF4-FFF2-40B4-BE49-F238E27FC236}">
                <a16:creationId xmlns:a16="http://schemas.microsoft.com/office/drawing/2014/main" id="{378F81CD-65D4-6CA1-E2C2-34DF58B566B2}"/>
              </a:ext>
              <a:ext uri="{C183D7F6-B498-43B3-948B-1728B52AA6E4}">
                <adec:decorative xmlns:adec="http://schemas.microsoft.com/office/drawing/2017/decorative" val="1"/>
              </a:ext>
            </a:extLst>
          </p:cNvPr>
          <p:cNvGrpSpPr/>
          <p:nvPr userDrawn="1"/>
        </p:nvGrpSpPr>
        <p:grpSpPr>
          <a:xfrm>
            <a:off x="-1000" y="0"/>
            <a:ext cx="1015984" cy="6858000"/>
            <a:chOff x="-1000" y="0"/>
            <a:chExt cx="1015984" cy="6858000"/>
          </a:xfrm>
        </p:grpSpPr>
        <p:sp>
          <p:nvSpPr>
            <p:cNvPr id="10" name="Rectangle 9">
              <a:extLst>
                <a:ext uri="{FF2B5EF4-FFF2-40B4-BE49-F238E27FC236}">
                  <a16:creationId xmlns:a16="http://schemas.microsoft.com/office/drawing/2014/main" id="{E419657A-6BE9-88F7-BE4C-6BF3C13F7E91}"/>
                </a:ext>
                <a:ext uri="{C183D7F6-B498-43B3-948B-1728B52AA6E4}">
                  <adec:decorative xmlns:adec="http://schemas.microsoft.com/office/drawing/2017/decorative" val="1"/>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BB2BB8E-26BE-8FBF-1C62-4F42858193C1}"/>
                </a:ext>
                <a:ext uri="{C183D7F6-B498-43B3-948B-1728B52AA6E4}">
                  <adec:decorative xmlns:adec="http://schemas.microsoft.com/office/drawing/2017/decorative" val="1"/>
                </a:ext>
              </a:extLst>
            </p:cNvPr>
            <p:cNvSpPr/>
            <p:nvPr userDrawn="1"/>
          </p:nvSpPr>
          <p:spPr>
            <a:xfrm>
              <a:off x="0"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864BEFA-BF82-8BAF-1977-518DCAB0F3EC}"/>
                </a:ext>
                <a:ext uri="{C183D7F6-B498-43B3-948B-1728B52AA6E4}">
                  <adec:decorative xmlns:adec="http://schemas.microsoft.com/office/drawing/2017/decorative" val="1"/>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14C6E7FC-E03B-5EE2-7126-8CC1FBCB9DC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rot="5400000">
              <a:off x="-462818" y="552957"/>
              <a:ext cx="1828800" cy="905164"/>
            </a:xfrm>
            <a:prstGeom prst="rect">
              <a:avLst/>
            </a:prstGeom>
          </p:spPr>
        </p:pic>
        <p:sp>
          <p:nvSpPr>
            <p:cNvPr id="14" name="Rectangle 13">
              <a:extLst>
                <a:ext uri="{FF2B5EF4-FFF2-40B4-BE49-F238E27FC236}">
                  <a16:creationId xmlns:a16="http://schemas.microsoft.com/office/drawing/2014/main" id="{659957EF-0F68-275E-1FFC-87388D717462}"/>
                </a:ext>
                <a:ext uri="{C183D7F6-B498-43B3-948B-1728B52AA6E4}">
                  <adec:decorative xmlns:adec="http://schemas.microsoft.com/office/drawing/2017/decorative" val="1"/>
                </a:ext>
              </a:extLst>
            </p:cNvPr>
            <p:cNvSpPr/>
            <p:nvPr userDrawn="1"/>
          </p:nvSpPr>
          <p:spPr>
            <a:xfrm>
              <a:off x="0"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ECECEEA3-55C1-1632-4F14-7E57A802667B}"/>
                </a:ext>
                <a:ext uri="{C183D7F6-B498-43B3-948B-1728B52AA6E4}">
                  <adec:decorative xmlns:adec="http://schemas.microsoft.com/office/drawing/2017/decorative" val="1"/>
                </a:ext>
              </a:extLst>
            </p:cNvPr>
            <p:cNvSpPr/>
            <p:nvPr userDrawn="1"/>
          </p:nvSpPr>
          <p:spPr>
            <a:xfrm rot="10800000">
              <a:off x="100582" y="2932749"/>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6" name="Graphic 15">
              <a:extLst>
                <a:ext uri="{FF2B5EF4-FFF2-40B4-BE49-F238E27FC236}">
                  <a16:creationId xmlns:a16="http://schemas.microsoft.com/office/drawing/2014/main" id="{A6290E86-B21F-0C88-099F-07B046CA1D4B}"/>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380762"/>
              <a:ext cx="1828800" cy="914400"/>
            </a:xfrm>
            <a:prstGeom prst="rect">
              <a:avLst/>
            </a:prstGeom>
          </p:spPr>
        </p:pic>
      </p:grpSp>
      <p:sp>
        <p:nvSpPr>
          <p:cNvPr id="26" name="Rectangle 23">
            <a:extLst>
              <a:ext uri="{FF2B5EF4-FFF2-40B4-BE49-F238E27FC236}">
                <a16:creationId xmlns:a16="http://schemas.microsoft.com/office/drawing/2014/main" id="{E489F066-AA0F-D3C7-739B-15808100E736}"/>
              </a:ext>
              <a:ext uri="{C183D7F6-B498-43B3-948B-1728B52AA6E4}">
                <adec:decorative xmlns:adec="http://schemas.microsoft.com/office/drawing/2017/decorative" val="1"/>
              </a:ext>
            </a:extLst>
          </p:cNvPr>
          <p:cNvSpPr/>
          <p:nvPr userDrawn="1"/>
        </p:nvSpPr>
        <p:spPr>
          <a:xfrm>
            <a:off x="1011339" y="283415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555004"/>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Tab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2000" y="896112"/>
            <a:ext cx="10668000" cy="1325563"/>
          </a:xfrm>
        </p:spPr>
        <p:txBody>
          <a:bodyPr anchor="t" anchorCtr="0"/>
          <a:lstStyle>
            <a:lvl1pPr>
              <a:defRPr cap="all" baseline="0">
                <a:solidFill>
                  <a:schemeClr val="accent1"/>
                </a:solidFill>
              </a:defRPr>
            </a:lvl1pPr>
          </a:lstStyle>
          <a:p>
            <a:r>
              <a:rPr lang="en-US" dirty="0"/>
              <a:t>CLICK TO ADD TITLE</a:t>
            </a:r>
          </a:p>
        </p:txBody>
      </p:sp>
      <p:sp>
        <p:nvSpPr>
          <p:cNvPr id="7" name="Rectangle 23">
            <a:extLst>
              <a:ext uri="{FF2B5EF4-FFF2-40B4-BE49-F238E27FC236}">
                <a16:creationId xmlns:a16="http://schemas.microsoft.com/office/drawing/2014/main" id="{AB92D86A-5036-415A-B056-A55CB2E0C2C9}"/>
              </a:ext>
              <a:ext uri="{C183D7F6-B498-43B3-948B-1728B52AA6E4}">
                <adec:decorative xmlns:adec="http://schemas.microsoft.com/office/drawing/2017/decorative" val="1"/>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D70FC509-0D49-9500-59C9-DAE0A699FB0C}"/>
              </a:ext>
            </a:extLst>
          </p:cNvPr>
          <p:cNvSpPr>
            <a:spLocks noGrp="1"/>
          </p:cNvSpPr>
          <p:nvPr>
            <p:ph type="body" sz="quarter" idx="13" hasCustomPrompt="1"/>
          </p:nvPr>
        </p:nvSpPr>
        <p:spPr>
          <a:xfrm>
            <a:off x="762000" y="2417197"/>
            <a:ext cx="4278313" cy="3737541"/>
          </a:xfrm>
        </p:spPr>
        <p:txBody>
          <a:bodyPr vert="horz" lIns="91440" tIns="45720" rIns="91440" bIns="45720" rtlCol="0">
            <a:normAutofit/>
          </a:bodyPr>
          <a:lstStyle>
            <a:lvl1pPr>
              <a:spcBef>
                <a:spcPts val="0"/>
              </a:spcBef>
              <a:spcAft>
                <a:spcPts val="1200"/>
              </a:spcAft>
              <a:defRPr lang="en-US" sz="1800" smtClean="0"/>
            </a:lvl1pPr>
            <a:lvl2pPr>
              <a:spcBef>
                <a:spcPts val="0"/>
              </a:spcBef>
              <a:spcAft>
                <a:spcPts val="1200"/>
              </a:spcAft>
              <a:defRPr lang="en-US" sz="1800" smtClean="0"/>
            </a:lvl2pPr>
            <a:lvl3pPr>
              <a:spcBef>
                <a:spcPts val="0"/>
              </a:spcBef>
              <a:spcAft>
                <a:spcPts val="1200"/>
              </a:spcAft>
              <a:defRPr lang="en-US" sz="1800" smtClean="0"/>
            </a:lvl3pPr>
            <a:lvl4pPr>
              <a:spcBef>
                <a:spcPts val="0"/>
              </a:spcBef>
              <a:spcAft>
                <a:spcPts val="1200"/>
              </a:spcAft>
              <a:defRPr lang="en-US" sz="1800" smtClean="0"/>
            </a:lvl4pPr>
            <a:lvl5pPr>
              <a:spcBef>
                <a:spcPts val="0"/>
              </a:spcBef>
              <a:spcAft>
                <a:spcPts val="1200"/>
              </a:spcAft>
              <a:defRPr lang="en-US" sz="1800"/>
            </a:lvl5pPr>
          </a:lstStyle>
          <a:p>
            <a:pPr lvl="0"/>
            <a:r>
              <a:rPr lang="en-US" dirty="0"/>
              <a:t>Click to add text </a:t>
            </a:r>
          </a:p>
          <a:p>
            <a:pPr marL="685800" lvl="1" indent="-228600"/>
            <a:r>
              <a:rPr lang="en-US" dirty="0"/>
              <a:t>Second level</a:t>
            </a:r>
          </a:p>
          <a:p>
            <a:pPr marL="1143000" lvl="2" indent="-228600"/>
            <a:r>
              <a:rPr lang="en-US" dirty="0"/>
              <a:t>Third level</a:t>
            </a:r>
          </a:p>
          <a:p>
            <a:pPr marL="1600200" lvl="3" indent="-228600"/>
            <a:r>
              <a:rPr lang="en-US" dirty="0"/>
              <a:t>Fourth level</a:t>
            </a:r>
          </a:p>
          <a:p>
            <a:pPr marL="2057400" lvl="4" indent="-228600"/>
            <a:r>
              <a:rPr lang="en-US" dirty="0"/>
              <a:t>Fifth level</a:t>
            </a:r>
          </a:p>
        </p:txBody>
      </p:sp>
      <p:sp>
        <p:nvSpPr>
          <p:cNvPr id="8" name="Table Placeholder 7">
            <a:extLst>
              <a:ext uri="{FF2B5EF4-FFF2-40B4-BE49-F238E27FC236}">
                <a16:creationId xmlns:a16="http://schemas.microsoft.com/office/drawing/2014/main" id="{7113F543-A373-5951-EBF3-7E283EE52F0B}"/>
              </a:ext>
            </a:extLst>
          </p:cNvPr>
          <p:cNvSpPr>
            <a:spLocks noGrp="1"/>
          </p:cNvSpPr>
          <p:nvPr>
            <p:ph type="tbl" sz="quarter" idx="14" hasCustomPrompt="1"/>
          </p:nvPr>
        </p:nvSpPr>
        <p:spPr>
          <a:xfrm>
            <a:off x="5241471" y="2417763"/>
            <a:ext cx="6188529" cy="3736975"/>
          </a:xfrm>
        </p:spPr>
        <p:txBody>
          <a:bodyPr/>
          <a:lstStyle>
            <a:lvl1pPr>
              <a:defRPr/>
            </a:lvl1pPr>
          </a:lstStyle>
          <a:p>
            <a:r>
              <a:rPr lang="en-US" dirty="0"/>
              <a:t>Click icon to insert table</a:t>
            </a:r>
          </a:p>
        </p:txBody>
      </p:sp>
      <p:sp>
        <p:nvSpPr>
          <p:cNvPr id="3" name="Date Placeholder 3">
            <a:extLst>
              <a:ext uri="{FF2B5EF4-FFF2-40B4-BE49-F238E27FC236}">
                <a16:creationId xmlns:a16="http://schemas.microsoft.com/office/drawing/2014/main" id="{7D4C80AE-01F3-AAB6-99EF-DB1B5934CFD2}"/>
              </a:ext>
            </a:extLst>
          </p:cNvPr>
          <p:cNvSpPr>
            <a:spLocks noGrp="1"/>
          </p:cNvSpPr>
          <p:nvPr>
            <p:ph type="dt" sz="half" idx="10"/>
          </p:nvPr>
        </p:nvSpPr>
        <p:spPr>
          <a:xfrm>
            <a:off x="767443" y="6353175"/>
            <a:ext cx="1097280" cy="365125"/>
          </a:xfrm>
        </p:spPr>
        <p:txBody>
          <a:bodyPr/>
          <a:lstStyle>
            <a:lvl1pPr>
              <a:defRPr>
                <a:solidFill>
                  <a:schemeClr val="tx1"/>
                </a:solidFill>
              </a:defRPr>
            </a:lvl1pPr>
          </a:lstStyle>
          <a:p>
            <a:r>
              <a:rPr lang="en-US"/>
              <a:t>12/11/2023</a:t>
            </a:r>
            <a:endParaRPr lang="en-US" dirty="0"/>
          </a:p>
        </p:txBody>
      </p:sp>
      <p:sp>
        <p:nvSpPr>
          <p:cNvPr id="4" name="Footer Placeholder 4">
            <a:extLst>
              <a:ext uri="{FF2B5EF4-FFF2-40B4-BE49-F238E27FC236}">
                <a16:creationId xmlns:a16="http://schemas.microsoft.com/office/drawing/2014/main" id="{C0241B24-8629-6BC2-C72F-A156F0624997}"/>
              </a:ext>
            </a:extLst>
          </p:cNvPr>
          <p:cNvSpPr>
            <a:spLocks noGrp="1"/>
          </p:cNvSpPr>
          <p:nvPr>
            <p:ph type="ftr" sz="quarter" idx="11"/>
          </p:nvPr>
        </p:nvSpPr>
        <p:spPr>
          <a:xfrm>
            <a:off x="5273449" y="6350000"/>
            <a:ext cx="2286000" cy="365125"/>
          </a:xfrm>
        </p:spPr>
        <p:txBody>
          <a:bodyPr/>
          <a:lstStyle>
            <a:lvl1pPr>
              <a:defRPr>
                <a:solidFill>
                  <a:schemeClr val="tx1"/>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967FBBF9-1C14-3371-F0AC-507FFCAB3BC1}"/>
              </a:ext>
            </a:extLst>
          </p:cNvPr>
          <p:cNvSpPr>
            <a:spLocks noGrp="1"/>
          </p:cNvSpPr>
          <p:nvPr>
            <p:ph type="sldNum" sz="quarter" idx="12"/>
          </p:nvPr>
        </p:nvSpPr>
        <p:spPr>
          <a:xfrm>
            <a:off x="10968175"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081890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1"/>
            <a:ext cx="9866540" cy="1358140"/>
          </a:xfrm>
        </p:spPr>
        <p:txBody>
          <a:bodyPr anchor="t" anchorCtr="0"/>
          <a:lstStyle>
            <a:lvl1pPr>
              <a:defRPr cap="all" baseline="0">
                <a:solidFill>
                  <a:schemeClr val="tx2"/>
                </a:solidFill>
              </a:defRPr>
            </a:lvl1pPr>
          </a:lstStyle>
          <a:p>
            <a:r>
              <a:rPr lang="en-US" dirty="0"/>
              <a:t>CLICK TO ADD TITLE</a:t>
            </a:r>
          </a:p>
        </p:txBody>
      </p:sp>
      <p:grpSp>
        <p:nvGrpSpPr>
          <p:cNvPr id="10" name="Group 9">
            <a:extLst>
              <a:ext uri="{FF2B5EF4-FFF2-40B4-BE49-F238E27FC236}">
                <a16:creationId xmlns:a16="http://schemas.microsoft.com/office/drawing/2014/main" id="{D9F1898E-3E74-4E43-A202-1A6640227466}"/>
              </a:ext>
              <a:ext uri="{C183D7F6-B498-43B3-948B-1728B52AA6E4}">
                <adec:decorative xmlns:adec="http://schemas.microsoft.com/office/drawing/2017/decorative" val="1"/>
              </a:ext>
            </a:extLst>
          </p:cNvPr>
          <p:cNvGrpSpPr/>
          <p:nvPr userDrawn="1"/>
        </p:nvGrpSpPr>
        <p:grpSpPr>
          <a:xfrm>
            <a:off x="0" y="0"/>
            <a:ext cx="1014984" cy="6858000"/>
            <a:chOff x="0" y="0"/>
            <a:chExt cx="1014984" cy="6858000"/>
          </a:xfrm>
        </p:grpSpPr>
        <p:sp>
          <p:nvSpPr>
            <p:cNvPr id="33" name="Rectangle 32">
              <a:extLst>
                <a:ext uri="{FF2B5EF4-FFF2-40B4-BE49-F238E27FC236}">
                  <a16:creationId xmlns:a16="http://schemas.microsoft.com/office/drawing/2014/main" id="{814776F7-F8A5-4235-8C8D-17F0E4F45B03}"/>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F301899-34C1-47B4-B5CD-F77BA341C0F9}"/>
                </a:ext>
              </a:extLst>
            </p:cNvPr>
            <p:cNvSpPr/>
            <p:nvPr userDrawn="1"/>
          </p:nvSpPr>
          <p:spPr>
            <a:xfrm>
              <a:off x="0" y="2833299"/>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A66E9363-03B7-439D-8B5E-0665E48F046E}"/>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0432F5F5-1688-44BD-B071-A62C04824FB8}"/>
                </a:ext>
              </a:extLst>
            </p:cNvPr>
            <p:cNvSpPr/>
            <p:nvPr userDrawn="1"/>
          </p:nvSpPr>
          <p:spPr>
            <a:xfrm>
              <a:off x="0" y="2029863"/>
              <a:ext cx="1014984" cy="8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689FF8F5-F7B8-46B0-BB03-FE972A6832E7}"/>
                </a:ext>
              </a:extLst>
            </p:cNvPr>
            <p:cNvSpPr/>
            <p:nvPr userDrawn="1"/>
          </p:nvSpPr>
          <p:spPr>
            <a:xfrm rot="10800000">
              <a:off x="100582" y="2936725"/>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8" name="Graphic 47">
              <a:extLst>
                <a:ext uri="{FF2B5EF4-FFF2-40B4-BE49-F238E27FC236}">
                  <a16:creationId xmlns:a16="http://schemas.microsoft.com/office/drawing/2014/main" id="{31EB8EE7-3843-4CA8-879D-5D985DAA0D1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57200" y="5416459"/>
              <a:ext cx="1828800" cy="914400"/>
            </a:xfrm>
            <a:prstGeom prst="rect">
              <a:avLst/>
            </a:prstGeom>
          </p:spPr>
        </p:pic>
        <p:pic>
          <p:nvPicPr>
            <p:cNvPr id="50" name="Graphic 49">
              <a:extLst>
                <a:ext uri="{FF2B5EF4-FFF2-40B4-BE49-F238E27FC236}">
                  <a16:creationId xmlns:a16="http://schemas.microsoft.com/office/drawing/2014/main" id="{5FF0EEFD-0038-4A2F-AD3B-01A98EFF5CF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63329"/>
              <a:ext cx="1828800" cy="914400"/>
            </a:xfrm>
            <a:prstGeom prst="rect">
              <a:avLst/>
            </a:prstGeom>
          </p:spPr>
        </p:pic>
      </p:grpSp>
      <p:sp>
        <p:nvSpPr>
          <p:cNvPr id="3" name="Content Placeholder 2">
            <a:extLst>
              <a:ext uri="{FF2B5EF4-FFF2-40B4-BE49-F238E27FC236}">
                <a16:creationId xmlns:a16="http://schemas.microsoft.com/office/drawing/2014/main" id="{8A650232-76AA-C9E3-F846-8DB1B44E5AF3}"/>
              </a:ext>
            </a:extLst>
          </p:cNvPr>
          <p:cNvSpPr>
            <a:spLocks noGrp="1"/>
          </p:cNvSpPr>
          <p:nvPr>
            <p:ph sz="half" idx="15" hasCustomPrompt="1"/>
          </p:nvPr>
        </p:nvSpPr>
        <p:spPr>
          <a:xfrm>
            <a:off x="1552575" y="2481940"/>
            <a:ext cx="6477952" cy="3635831"/>
          </a:xfrm>
        </p:spPr>
        <p:txBody>
          <a:bodyPr>
            <a:normAutofit/>
          </a:bodyPr>
          <a:lstStyle>
            <a:lvl1pPr marL="0" indent="0">
              <a:lnSpc>
                <a:spcPct val="100000"/>
              </a:lnSpc>
              <a:spcBef>
                <a:spcPts val="0"/>
              </a:spcBef>
              <a:spcAft>
                <a:spcPts val="600"/>
              </a:spcAft>
              <a:buFont typeface="Arial" panose="020B0604020202020204" pitchFamily="34" charset="0"/>
              <a:buNone/>
              <a:defRPr sz="1800">
                <a:solidFill>
                  <a:schemeClr val="bg1"/>
                </a:solidFill>
              </a:defRPr>
            </a:lvl1pPr>
            <a:lvl2pPr marL="457200">
              <a:lnSpc>
                <a:spcPct val="100000"/>
              </a:lnSpc>
              <a:spcAft>
                <a:spcPts val="600"/>
              </a:spcAft>
              <a:defRPr sz="1800">
                <a:solidFill>
                  <a:schemeClr val="bg1"/>
                </a:solidFill>
              </a:defRPr>
            </a:lvl2pPr>
            <a:lvl3pPr marL="914400">
              <a:lnSpc>
                <a:spcPct val="100000"/>
              </a:lnSpc>
              <a:spcAft>
                <a:spcPts val="600"/>
              </a:spcAft>
              <a:defRPr sz="1800">
                <a:solidFill>
                  <a:schemeClr val="bg1"/>
                </a:solidFill>
              </a:defRPr>
            </a:lvl3pPr>
            <a:lvl4pPr marL="1371600">
              <a:lnSpc>
                <a:spcPct val="100000"/>
              </a:lnSpc>
              <a:spcAft>
                <a:spcPts val="600"/>
              </a:spcAft>
              <a:defRPr sz="1800">
                <a:solidFill>
                  <a:schemeClr val="bg1"/>
                </a:solidFill>
              </a:defRPr>
            </a:lvl4pPr>
            <a:lvl5pPr marL="1828800">
              <a:lnSpc>
                <a:spcPct val="100000"/>
              </a:lnSpc>
              <a:spcAft>
                <a:spcPts val="600"/>
              </a:spcAft>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2">
            <a:extLst>
              <a:ext uri="{FF2B5EF4-FFF2-40B4-BE49-F238E27FC236}">
                <a16:creationId xmlns:a16="http://schemas.microsoft.com/office/drawing/2014/main" id="{37A04978-5D2C-BBF1-9C05-C52717619019}"/>
              </a:ext>
            </a:extLst>
          </p:cNvPr>
          <p:cNvSpPr>
            <a:spLocks noGrp="1"/>
          </p:cNvSpPr>
          <p:nvPr>
            <p:ph type="body" sz="quarter" idx="14" hasCustomPrompt="1"/>
          </p:nvPr>
        </p:nvSpPr>
        <p:spPr>
          <a:xfrm>
            <a:off x="8372723" y="2481940"/>
            <a:ext cx="3046391" cy="3759200"/>
          </a:xfrm>
        </p:spPr>
        <p:txBody>
          <a:bodyPr>
            <a:normAutofit/>
          </a:bodyPr>
          <a:lstStyle>
            <a:lvl1pPr marL="342900" indent="-342900">
              <a:spcAft>
                <a:spcPts val="600"/>
              </a:spcAft>
              <a:buFont typeface="+mj-lt"/>
              <a:buAutoNum type="arabicPeriod"/>
              <a:defRPr sz="1800">
                <a:solidFill>
                  <a:schemeClr val="bg1"/>
                </a:solidFill>
              </a:defRPr>
            </a:lvl1pPr>
            <a:lvl2pPr marL="800100" indent="-342900">
              <a:spcAft>
                <a:spcPts val="600"/>
              </a:spcAft>
              <a:buFont typeface="+mj-lt"/>
              <a:buAutoNum type="alphaLcPeriod"/>
              <a:defRPr sz="1800">
                <a:solidFill>
                  <a:schemeClr val="bg1"/>
                </a:solidFill>
              </a:defRPr>
            </a:lvl2pPr>
            <a:lvl3pPr marL="1257300" indent="-342900">
              <a:spcAft>
                <a:spcPts val="600"/>
              </a:spcAft>
              <a:buFont typeface="+mj-lt"/>
              <a:buAutoNum type="arabicParenR"/>
              <a:defRPr sz="1800">
                <a:solidFill>
                  <a:schemeClr val="bg1"/>
                </a:solidFill>
              </a:defRPr>
            </a:lvl3pPr>
            <a:lvl4pPr marL="1714500" indent="-342900">
              <a:spcAft>
                <a:spcPts val="600"/>
              </a:spcAft>
              <a:buFont typeface="+mj-lt"/>
              <a:buAutoNum type="alphaLcParenR"/>
              <a:defRPr sz="1800">
                <a:solidFill>
                  <a:schemeClr val="bg1"/>
                </a:solidFill>
              </a:defRPr>
            </a:lvl4pPr>
            <a:lvl5pPr marL="2171700" indent="-342900">
              <a:spcAft>
                <a:spcPts val="600"/>
              </a:spcAft>
              <a:buFont typeface="+mj-lt"/>
              <a:buAutoNum type="romanLcPeriod"/>
              <a:defRPr sz="1800">
                <a:solidFill>
                  <a:schemeClr val="bg1"/>
                </a:solidFill>
              </a:defRPr>
            </a:lvl5pPr>
          </a:lstStyle>
          <a:p>
            <a:pPr lvl="0"/>
            <a:r>
              <a:rPr lang="en-US" dirty="0"/>
              <a:t>Click to add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3" name="Date Placeholder 3">
            <a:extLst>
              <a:ext uri="{FF2B5EF4-FFF2-40B4-BE49-F238E27FC236}">
                <a16:creationId xmlns:a16="http://schemas.microsoft.com/office/drawing/2014/main" id="{41C57AEB-9E33-4F77-9F58-DB0D1B978707}"/>
              </a:ext>
            </a:extLst>
          </p:cNvPr>
          <p:cNvSpPr>
            <a:spLocks noGrp="1"/>
          </p:cNvSpPr>
          <p:nvPr>
            <p:ph type="dt" sz="half" idx="10"/>
          </p:nvPr>
        </p:nvSpPr>
        <p:spPr>
          <a:xfrm>
            <a:off x="1554480" y="6353175"/>
            <a:ext cx="1097280" cy="365125"/>
          </a:xfrm>
        </p:spPr>
        <p:txBody>
          <a:bodyPr/>
          <a:lstStyle>
            <a:lvl1pPr>
              <a:defRPr>
                <a:solidFill>
                  <a:schemeClr val="bg1"/>
                </a:solidFill>
              </a:defRPr>
            </a:lvl1pPr>
          </a:lstStyle>
          <a:p>
            <a:r>
              <a:rPr lang="en-US"/>
              <a:t>12/11/2023</a:t>
            </a:r>
            <a:endParaRPr lang="en-US" dirty="0"/>
          </a:p>
        </p:txBody>
      </p:sp>
      <p:sp>
        <p:nvSpPr>
          <p:cNvPr id="64" name="Footer Placeholder 4">
            <a:extLst>
              <a:ext uri="{FF2B5EF4-FFF2-40B4-BE49-F238E27FC236}">
                <a16:creationId xmlns:a16="http://schemas.microsoft.com/office/drawing/2014/main" id="{182F895D-C48A-41AA-9DE6-43A17B7E019A}"/>
              </a:ext>
            </a:extLst>
          </p:cNvPr>
          <p:cNvSpPr>
            <a:spLocks noGrp="1"/>
          </p:cNvSpPr>
          <p:nvPr>
            <p:ph type="ftr" sz="quarter" idx="11"/>
          </p:nvPr>
        </p:nvSpPr>
        <p:spPr>
          <a:xfrm>
            <a:off x="5744527" y="6350000"/>
            <a:ext cx="2286000" cy="365125"/>
          </a:xfrm>
        </p:spPr>
        <p:txBody>
          <a:bodyPr/>
          <a:lstStyle>
            <a:lvl1pPr>
              <a:defRPr>
                <a:solidFill>
                  <a:schemeClr val="bg1"/>
                </a:solidFill>
              </a:defRPr>
            </a:lvl1pPr>
          </a:lstStyle>
          <a:p>
            <a:r>
              <a:rPr lang="en-US"/>
              <a:t>Presentation title</a:t>
            </a:r>
            <a:endParaRPr lang="en-US" dirty="0"/>
          </a:p>
        </p:txBody>
      </p:sp>
      <p:sp>
        <p:nvSpPr>
          <p:cNvPr id="65" name="Slide Number Placeholder 5">
            <a:extLst>
              <a:ext uri="{FF2B5EF4-FFF2-40B4-BE49-F238E27FC236}">
                <a16:creationId xmlns:a16="http://schemas.microsoft.com/office/drawing/2014/main" id="{4C15BF58-30D9-4A0E-8506-1CD777B0FC5B}"/>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807368846"/>
      </p:ext>
    </p:extLst>
  </p:cSld>
  <p:clrMapOvr>
    <a:masterClrMapping/>
  </p:clrMapOvr>
  <p:extLst>
    <p:ext uri="{DCECCB84-F9BA-43D5-87BE-67443E8EF086}">
      <p15:sldGuideLst xmlns:p15="http://schemas.microsoft.com/office/powerpoint/2012/main">
        <p15:guide id="1" pos="73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4155" y="896112"/>
            <a:ext cx="10665845" cy="1325563"/>
          </a:xfrm>
        </p:spPr>
        <p:txBody>
          <a:bodyPr anchor="t" anchorCtr="0"/>
          <a:lstStyle>
            <a:lvl1pPr>
              <a:defRPr cap="all" baseline="0">
                <a:solidFill>
                  <a:schemeClr val="accent1"/>
                </a:solidFill>
              </a:defRPr>
            </a:lvl1pPr>
          </a:lstStyle>
          <a:p>
            <a:r>
              <a:rPr lang="en-US" dirty="0"/>
              <a:t>CLICK TO ADD TITLE</a:t>
            </a:r>
          </a:p>
        </p:txBody>
      </p:sp>
      <p:sp>
        <p:nvSpPr>
          <p:cNvPr id="5" name="Table Placeholder 4">
            <a:extLst>
              <a:ext uri="{FF2B5EF4-FFF2-40B4-BE49-F238E27FC236}">
                <a16:creationId xmlns:a16="http://schemas.microsoft.com/office/drawing/2014/main" id="{E06194BC-6453-CA18-2623-B07F3A5D4E92}"/>
              </a:ext>
            </a:extLst>
          </p:cNvPr>
          <p:cNvSpPr>
            <a:spLocks noGrp="1"/>
          </p:cNvSpPr>
          <p:nvPr>
            <p:ph type="tbl" sz="quarter" idx="13" hasCustomPrompt="1"/>
          </p:nvPr>
        </p:nvSpPr>
        <p:spPr>
          <a:xfrm>
            <a:off x="762000" y="2417763"/>
            <a:ext cx="10665845" cy="3678235"/>
          </a:xfrm>
        </p:spPr>
        <p:txBody>
          <a:bodyPr/>
          <a:lstStyle>
            <a:lvl1pPr>
              <a:defRPr/>
            </a:lvl1p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dirty="0"/>
              <a:t>Click icon to insert table</a:t>
            </a:r>
          </a:p>
          <a:p>
            <a:endParaRPr lang="en-US" dirty="0"/>
          </a:p>
        </p:txBody>
      </p:sp>
      <p:sp>
        <p:nvSpPr>
          <p:cNvPr id="7" name="Rectangle 23">
            <a:extLst>
              <a:ext uri="{FF2B5EF4-FFF2-40B4-BE49-F238E27FC236}">
                <a16:creationId xmlns:a16="http://schemas.microsoft.com/office/drawing/2014/main" id="{AB92D86A-5036-415A-B056-A55CB2E0C2C9}"/>
              </a:ext>
              <a:ext uri="{C183D7F6-B498-43B3-948B-1728B52AA6E4}">
                <adec:decorative xmlns:adec="http://schemas.microsoft.com/office/drawing/2017/decorative" val="1"/>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3">
            <a:extLst>
              <a:ext uri="{FF2B5EF4-FFF2-40B4-BE49-F238E27FC236}">
                <a16:creationId xmlns:a16="http://schemas.microsoft.com/office/drawing/2014/main" id="{D3A465A0-88AA-B50B-92D8-3A54928329FB}"/>
              </a:ext>
            </a:extLst>
          </p:cNvPr>
          <p:cNvSpPr>
            <a:spLocks noGrp="1"/>
          </p:cNvSpPr>
          <p:nvPr>
            <p:ph type="dt" sz="half" idx="10"/>
          </p:nvPr>
        </p:nvSpPr>
        <p:spPr>
          <a:xfrm>
            <a:off x="767443" y="6353175"/>
            <a:ext cx="1097280" cy="365125"/>
          </a:xfrm>
        </p:spPr>
        <p:txBody>
          <a:bodyPr/>
          <a:lstStyle>
            <a:lvl1pPr>
              <a:defRPr>
                <a:solidFill>
                  <a:schemeClr val="tx1"/>
                </a:solidFill>
              </a:defRPr>
            </a:lvl1pPr>
          </a:lstStyle>
          <a:p>
            <a:r>
              <a:rPr lang="en-US"/>
              <a:t>12/11/2023</a:t>
            </a:r>
            <a:endParaRPr lang="en-US" dirty="0"/>
          </a:p>
        </p:txBody>
      </p:sp>
      <p:sp>
        <p:nvSpPr>
          <p:cNvPr id="4" name="Footer Placeholder 4">
            <a:extLst>
              <a:ext uri="{FF2B5EF4-FFF2-40B4-BE49-F238E27FC236}">
                <a16:creationId xmlns:a16="http://schemas.microsoft.com/office/drawing/2014/main" id="{6195F626-7C08-9907-6A85-922BE6AA0EF5}"/>
              </a:ext>
            </a:extLst>
          </p:cNvPr>
          <p:cNvSpPr>
            <a:spLocks noGrp="1"/>
          </p:cNvSpPr>
          <p:nvPr>
            <p:ph type="ftr" sz="quarter" idx="11"/>
          </p:nvPr>
        </p:nvSpPr>
        <p:spPr>
          <a:xfrm>
            <a:off x="5273449" y="6350000"/>
            <a:ext cx="2286000" cy="365125"/>
          </a:xfrm>
        </p:spPr>
        <p:txBody>
          <a:bodyPr/>
          <a:lstStyle>
            <a:lvl1pPr>
              <a:defRPr>
                <a:solidFill>
                  <a:schemeClr val="tx1"/>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7BBAD34A-4F3F-C89B-BBBC-E7740F414D13}"/>
              </a:ext>
            </a:extLst>
          </p:cNvPr>
          <p:cNvSpPr>
            <a:spLocks noGrp="1"/>
          </p:cNvSpPr>
          <p:nvPr>
            <p:ph type="sldNum" sz="quarter" idx="12"/>
          </p:nvPr>
        </p:nvSpPr>
        <p:spPr>
          <a:xfrm>
            <a:off x="10968175"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23748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ontent 2">
    <p:bg>
      <p:bgPr>
        <a:solidFill>
          <a:schemeClr val="accent2"/>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1C2927-0A13-DC57-A83B-B8DB787A48CF}"/>
              </a:ext>
              <a:ext uri="{C183D7F6-B498-43B3-948B-1728B52AA6E4}">
                <adec:decorative xmlns:adec="http://schemas.microsoft.com/office/drawing/2017/decorative" val="1"/>
              </a:ext>
            </a:extLst>
          </p:cNvPr>
          <p:cNvGrpSpPr/>
          <p:nvPr userDrawn="1"/>
        </p:nvGrpSpPr>
        <p:grpSpPr>
          <a:xfrm>
            <a:off x="0" y="0"/>
            <a:ext cx="6843092" cy="6858000"/>
            <a:chOff x="0" y="0"/>
            <a:chExt cx="6843092" cy="685800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5900245" y="544285"/>
            <a:ext cx="5528217" cy="2685383"/>
          </a:xfrm>
        </p:spPr>
        <p:txBody>
          <a:bodyPr anchor="b">
            <a:normAutofit/>
          </a:bodyPr>
          <a:lstStyle>
            <a:lvl1pPr algn="l">
              <a:defRPr sz="44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5896340" y="3423773"/>
            <a:ext cx="5528217" cy="2029969"/>
          </a:xfrm>
        </p:spPr>
        <p:txBody>
          <a:bodyPr>
            <a:normAutofit/>
          </a:bodyPr>
          <a:lstStyle>
            <a:lvl1pPr marL="0" indent="0" algn="l">
              <a:lnSpc>
                <a:spcPct val="150000"/>
              </a:lnSpc>
              <a:spcBef>
                <a:spcPts val="0"/>
              </a:spcBef>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y format 1">
    <p:spTree>
      <p:nvGrpSpPr>
        <p:cNvPr id="1" name=""/>
        <p:cNvGrpSpPr/>
        <p:nvPr/>
      </p:nvGrpSpPr>
      <p:grpSpPr>
        <a:xfrm>
          <a:off x="0" y="0"/>
          <a:ext cx="0" cy="0"/>
          <a:chOff x="0" y="0"/>
          <a:chExt cx="0" cy="0"/>
        </a:xfrm>
      </p:grpSpPr>
      <p:pic>
        <p:nvPicPr>
          <p:cNvPr id="9" name="Picture 2" descr="https://dcassetcdn.com/design_img/3965727/748447/27071762/w31n65wqbe42yhsn9hnkjm1r0b_image.jpg">
            <a:extLst>
              <a:ext uri="{FF2B5EF4-FFF2-40B4-BE49-F238E27FC236}">
                <a16:creationId xmlns:a16="http://schemas.microsoft.com/office/drawing/2014/main" id="{D063EA10-7C15-44F0-98F9-9DC930A3963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929" t="15755" r="26640" b="47481"/>
          <a:stretch/>
        </p:blipFill>
        <p:spPr bwMode="auto">
          <a:xfrm>
            <a:off x="11072191" y="76606"/>
            <a:ext cx="1061101" cy="594216"/>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p:cNvSpPr/>
          <p:nvPr/>
        </p:nvSpPr>
        <p:spPr>
          <a:xfrm>
            <a:off x="-16028" y="6605082"/>
            <a:ext cx="12216384" cy="277000"/>
          </a:xfrm>
          <a:prstGeom prst="rect">
            <a:avLst/>
          </a:prstGeom>
          <a:solidFill>
            <a:srgbClr val="005493"/>
          </a:solidFill>
          <a:ln w="3175">
            <a:miter lim="400000"/>
          </a:ln>
        </p:spPr>
        <p:txBody>
          <a:bodyPr lIns="45719" rIns="45719" anchor="ctr"/>
          <a:lstStyle/>
          <a:p>
            <a:pPr defTabSz="914400">
              <a:defRPr sz="1800">
                <a:solidFill>
                  <a:srgbClr val="FFFFFF"/>
                </a:solidFill>
                <a:latin typeface="Arial"/>
                <a:ea typeface="Arial"/>
                <a:cs typeface="Arial"/>
                <a:sym typeface="Arial"/>
              </a:defRPr>
            </a:pPr>
            <a:endParaRPr dirty="0"/>
          </a:p>
        </p:txBody>
      </p:sp>
      <p:sp>
        <p:nvSpPr>
          <p:cNvPr id="22" name="Confidential - © 2020 ultrasolar technologies"/>
          <p:cNvSpPr txBox="1"/>
          <p:nvPr/>
        </p:nvSpPr>
        <p:spPr>
          <a:xfrm>
            <a:off x="45719" y="6628166"/>
            <a:ext cx="12097512" cy="23083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defTabSz="914400">
              <a:defRPr sz="900" i="1">
                <a:solidFill>
                  <a:srgbClr val="BDDEFF"/>
                </a:solidFill>
                <a:latin typeface="Arial"/>
                <a:ea typeface="Arial"/>
                <a:cs typeface="Arial"/>
                <a:sym typeface="Arial"/>
              </a:defRPr>
            </a:lvl1pPr>
          </a:lstStyle>
          <a:p>
            <a:r>
              <a:rPr dirty="0"/>
              <a:t>Confidential - © 202</a:t>
            </a:r>
            <a:r>
              <a:rPr lang="en-GB" dirty="0"/>
              <a:t>1</a:t>
            </a:r>
            <a:r>
              <a:rPr dirty="0"/>
              <a:t> </a:t>
            </a:r>
            <a:r>
              <a:rPr dirty="0" err="1"/>
              <a:t>ultrasolar</a:t>
            </a:r>
            <a:r>
              <a:rPr dirty="0"/>
              <a:t> </a:t>
            </a:r>
            <a:r>
              <a:rPr dirty="0" err="1"/>
              <a:t>technolog</a:t>
            </a:r>
            <a:r>
              <a:rPr lang="en-GB" dirty="0"/>
              <a:t>y</a:t>
            </a:r>
            <a:endParaRPr dirty="0"/>
          </a:p>
        </p:txBody>
      </p:sp>
      <p:sp>
        <p:nvSpPr>
          <p:cNvPr id="23" name="Rectangle 3"/>
          <p:cNvSpPr/>
          <p:nvPr/>
        </p:nvSpPr>
        <p:spPr>
          <a:xfrm>
            <a:off x="-14288" y="-14288"/>
            <a:ext cx="12216384" cy="73152"/>
          </a:xfrm>
          <a:prstGeom prst="rect">
            <a:avLst/>
          </a:prstGeom>
          <a:solidFill>
            <a:srgbClr val="005493"/>
          </a:solidFill>
          <a:ln w="3175">
            <a:miter lim="400000"/>
          </a:ln>
        </p:spPr>
        <p:txBody>
          <a:bodyPr lIns="45719" rIns="45719" anchor="ctr"/>
          <a:lstStyle/>
          <a:p>
            <a:pPr defTabSz="914400">
              <a:defRPr sz="1800">
                <a:solidFill>
                  <a:srgbClr val="FFFFFF"/>
                </a:solidFill>
                <a:latin typeface="Arial"/>
                <a:ea typeface="Arial"/>
                <a:cs typeface="Arial"/>
                <a:sym typeface="Arial"/>
              </a:defRPr>
            </a:pPr>
            <a:endParaRPr/>
          </a:p>
        </p:txBody>
      </p:sp>
      <p:sp>
        <p:nvSpPr>
          <p:cNvPr id="24" name="Slide Title"/>
          <p:cNvSpPr txBox="1">
            <a:spLocks noGrp="1"/>
          </p:cNvSpPr>
          <p:nvPr>
            <p:ph type="body" sz="quarter" idx="21"/>
          </p:nvPr>
        </p:nvSpPr>
        <p:spPr>
          <a:xfrm>
            <a:off x="207315" y="900523"/>
            <a:ext cx="11777370" cy="545264"/>
          </a:xfrm>
          <a:prstGeom prst="rect">
            <a:avLst/>
          </a:prstGeom>
        </p:spPr>
        <p:txBody>
          <a:bodyPr lIns="22859" tIns="22859" rIns="22859" bIns="22859"/>
          <a:lstStyle>
            <a:lvl1pPr marL="0" indent="0" defTabSz="412750">
              <a:lnSpc>
                <a:spcPct val="100000"/>
              </a:lnSpc>
              <a:spcBef>
                <a:spcPts val="0"/>
              </a:spcBef>
              <a:buSzTx/>
              <a:buNone/>
              <a:defRPr b="1">
                <a:solidFill>
                  <a:srgbClr val="919191"/>
                </a:solidFill>
              </a:defRPr>
            </a:lvl1pPr>
          </a:lstStyle>
          <a:p>
            <a:r>
              <a:t>Slide Title</a:t>
            </a:r>
          </a:p>
        </p:txBody>
      </p:sp>
      <p:sp>
        <p:nvSpPr>
          <p:cNvPr id="25" name="Slide Title"/>
          <p:cNvSpPr txBox="1">
            <a:spLocks noGrp="1"/>
          </p:cNvSpPr>
          <p:nvPr>
            <p:ph type="body" sz="quarter" idx="22"/>
          </p:nvPr>
        </p:nvSpPr>
        <p:spPr>
          <a:xfrm>
            <a:off x="207315" y="458527"/>
            <a:ext cx="11777370" cy="545265"/>
          </a:xfrm>
          <a:prstGeom prst="rect">
            <a:avLst/>
          </a:prstGeom>
        </p:spPr>
        <p:txBody>
          <a:bodyPr/>
          <a:lstStyle>
            <a:lvl1pPr marL="0" indent="0">
              <a:lnSpc>
                <a:spcPct val="80000"/>
              </a:lnSpc>
              <a:spcBef>
                <a:spcPts val="0"/>
              </a:spcBef>
              <a:buSzTx/>
              <a:buNone/>
              <a:defRPr sz="3000" b="1" spc="-59">
                <a:solidFill>
                  <a:srgbClr val="005493"/>
                </a:solidFill>
              </a:defRPr>
            </a:lvl1pPr>
          </a:lstStyle>
          <a:p>
            <a:r>
              <a:t>Slide Title</a:t>
            </a:r>
          </a:p>
        </p:txBody>
      </p:sp>
      <p:sp>
        <p:nvSpPr>
          <p:cNvPr id="2" name="TextBox 1"/>
          <p:cNvSpPr txBox="1"/>
          <p:nvPr userDrawn="1"/>
        </p:nvSpPr>
        <p:spPr>
          <a:xfrm>
            <a:off x="11897309" y="6628062"/>
            <a:ext cx="208390" cy="2051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marL="0" marR="0" indent="0" algn="ctr" defTabSz="1219169" rtl="0" fontAlgn="auto" latinLnBrk="0" hangingPunct="0">
              <a:lnSpc>
                <a:spcPct val="100000"/>
              </a:lnSpc>
              <a:spcBef>
                <a:spcPts val="0"/>
              </a:spcBef>
              <a:spcAft>
                <a:spcPts val="0"/>
              </a:spcAft>
              <a:buClrTx/>
              <a:buSzTx/>
              <a:buFontTx/>
              <a:buNone/>
              <a:tabLst/>
            </a:pPr>
            <a:fld id="{450D5DB7-F75D-4D76-84A8-335BE082690D}" type="slidenum">
              <a:rPr kumimoji="0" lang="en-GB" sz="1000" b="0" i="0" u="none" strike="noStrike" cap="none" spc="0" normalizeH="0" baseline="0" smtClean="0">
                <a:ln>
                  <a:noFill/>
                </a:ln>
                <a:solidFill>
                  <a:schemeClr val="bg1">
                    <a:lumMod val="85000"/>
                  </a:schemeClr>
                </a:solidFill>
                <a:effectLst/>
                <a:uFillTx/>
                <a:latin typeface="Arial" panose="020B0604020202020204" pitchFamily="34" charset="0"/>
                <a:ea typeface="+mn-ea"/>
                <a:cs typeface="Arial" panose="020B0604020202020204" pitchFamily="34" charset="0"/>
                <a:sym typeface="Helvetica Neue"/>
              </a:rPr>
              <a:t>‹#›</a:t>
            </a:fld>
            <a:endParaRPr kumimoji="0" lang="en-GB" sz="1000" b="0" i="0" u="none" strike="noStrike" cap="none" spc="0" normalizeH="0" baseline="0" dirty="0">
              <a:ln>
                <a:noFill/>
              </a:ln>
              <a:solidFill>
                <a:schemeClr val="bg1">
                  <a:lumMod val="85000"/>
                </a:schemeClr>
              </a:solidFill>
              <a:effectLst/>
              <a:uFillTx/>
              <a:latin typeface="Arial" panose="020B0604020202020204" pitchFamily="34" charset="0"/>
              <a:ea typeface="+mn-ea"/>
              <a:cs typeface="Arial" panose="020B0604020202020204" pitchFamily="34" charset="0"/>
              <a:sym typeface="Helvetica Neue"/>
            </a:endParaRPr>
          </a:p>
        </p:txBody>
      </p:sp>
    </p:spTree>
    <p:extLst>
      <p:ext uri="{BB962C8B-B14F-4D97-AF65-F5344CB8AC3E}">
        <p14:creationId xmlns:p14="http://schemas.microsoft.com/office/powerpoint/2010/main" val="37122845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762000" y="365125"/>
            <a:ext cx="10668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762000" y="1825625"/>
            <a:ext cx="10668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762000" y="6356350"/>
            <a:ext cx="28194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12/11/2023</a:t>
            </a:r>
            <a:endParaRPr lang="en-US" dirty="0"/>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819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700" r:id="rId1"/>
    <p:sldLayoutId id="2147483666" r:id="rId2"/>
    <p:sldLayoutId id="2147483704" r:id="rId3"/>
    <p:sldLayoutId id="2147483702" r:id="rId4"/>
    <p:sldLayoutId id="2147483678" r:id="rId5"/>
    <p:sldLayoutId id="2147483681" r:id="rId6"/>
    <p:sldLayoutId id="2147483696" r:id="rId7"/>
    <p:sldLayoutId id="2147483691" r:id="rId8"/>
    <p:sldLayoutId id="2147483677" r:id="rId9"/>
    <p:sldLayoutId id="2147483699" r:id="rId10"/>
    <p:sldLayoutId id="2147483685" r:id="rId11"/>
    <p:sldLayoutId id="2147483676" r:id="rId12"/>
    <p:sldLayoutId id="2147483649" r:id="rId13"/>
    <p:sldLayoutId id="2147483705" r:id="rId14"/>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4.xml"/><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4714772" y="677918"/>
            <a:ext cx="6856292" cy="3590596"/>
          </a:xfrm>
        </p:spPr>
        <p:txBody>
          <a:bodyPr>
            <a:normAutofit/>
          </a:bodyPr>
          <a:lstStyle/>
          <a:p>
            <a:r>
              <a:rPr lang="en-US" dirty="0" err="1"/>
              <a:t>Polariqon</a:t>
            </a:r>
            <a:br>
              <a:rPr lang="en-US" dirty="0"/>
            </a:br>
            <a:br>
              <a:rPr lang="en-US" dirty="0"/>
            </a:br>
            <a:r>
              <a:rPr lang="en-US" dirty="0"/>
              <a:t>Basic Presentation</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D7B60-23A4-8516-0851-764E35C23699}"/>
              </a:ext>
            </a:extLst>
          </p:cNvPr>
          <p:cNvSpPr>
            <a:spLocks noGrp="1"/>
          </p:cNvSpPr>
          <p:nvPr>
            <p:ph type="title"/>
          </p:nvPr>
        </p:nvSpPr>
        <p:spPr/>
        <p:txBody>
          <a:bodyPr/>
          <a:lstStyle/>
          <a:p>
            <a:r>
              <a:rPr lang="en-US" dirty="0"/>
              <a:t>genesis</a:t>
            </a:r>
          </a:p>
        </p:txBody>
      </p:sp>
      <p:sp>
        <p:nvSpPr>
          <p:cNvPr id="3" name="Table Placeholder 2">
            <a:extLst>
              <a:ext uri="{FF2B5EF4-FFF2-40B4-BE49-F238E27FC236}">
                <a16:creationId xmlns:a16="http://schemas.microsoft.com/office/drawing/2014/main" id="{DA1E2F0E-8AD5-895E-92D4-C9A0F95A2AF7}"/>
              </a:ext>
            </a:extLst>
          </p:cNvPr>
          <p:cNvSpPr>
            <a:spLocks noGrp="1"/>
          </p:cNvSpPr>
          <p:nvPr>
            <p:ph type="tbl" sz="quarter" idx="13"/>
          </p:nvPr>
        </p:nvSpPr>
        <p:spPr/>
        <p:txBody>
          <a:bodyPr>
            <a:normAutofit fontScale="92500" lnSpcReduction="10000"/>
          </a:bodyPr>
          <a:lstStyle/>
          <a:p>
            <a:r>
              <a:rPr lang="en-US" dirty="0"/>
              <a:t>We founded and ran Ultrasolar Technology for a decade, which signed an acquisition agreement with a New York based company 6 months ago.</a:t>
            </a:r>
          </a:p>
          <a:p>
            <a:pPr lvl="1"/>
            <a:r>
              <a:rPr lang="en-US" dirty="0"/>
              <a:t>The technology used polaritons to increase the efficiency of solar cells</a:t>
            </a:r>
          </a:p>
          <a:p>
            <a:pPr lvl="1"/>
            <a:r>
              <a:rPr lang="en-US" dirty="0"/>
              <a:t>Polaritons were converted to phase locked electromagnetic waves, which interacted with semiconductor band structure in solar cells</a:t>
            </a:r>
          </a:p>
          <a:p>
            <a:r>
              <a:rPr lang="en-US" dirty="0"/>
              <a:t>Polaritons and semiconductor band structure can also generate room temperature detectable quantum states / Qubits</a:t>
            </a:r>
          </a:p>
          <a:p>
            <a:pPr marL="0" indent="0">
              <a:buNone/>
            </a:pPr>
            <a:endParaRPr lang="en-US" dirty="0"/>
          </a:p>
        </p:txBody>
      </p:sp>
      <p:sp>
        <p:nvSpPr>
          <p:cNvPr id="4" name="Slide Number Placeholder 3">
            <a:extLst>
              <a:ext uri="{FF2B5EF4-FFF2-40B4-BE49-F238E27FC236}">
                <a16:creationId xmlns:a16="http://schemas.microsoft.com/office/drawing/2014/main" id="{451A16CB-F1DD-D3A7-0C43-D292E7C043E9}"/>
              </a:ext>
            </a:extLst>
          </p:cNvPr>
          <p:cNvSpPr>
            <a:spLocks noGrp="1"/>
          </p:cNvSpPr>
          <p:nvPr>
            <p:ph type="sldNum" sz="quarter" idx="12"/>
          </p:nvPr>
        </p:nvSpPr>
        <p:spPr/>
        <p:txBody>
          <a:bodyPr/>
          <a:lstStyle/>
          <a:p>
            <a:fld id="{B5CEABB6-07DC-46E8-9B57-56EC44A396E5}" type="slidenum">
              <a:rPr lang="en-US" smtClean="0"/>
              <a:pPr/>
              <a:t>2</a:t>
            </a:fld>
            <a:endParaRPr lang="en-US" dirty="0"/>
          </a:p>
        </p:txBody>
      </p:sp>
    </p:spTree>
    <p:extLst>
      <p:ext uri="{BB962C8B-B14F-4D97-AF65-F5344CB8AC3E}">
        <p14:creationId xmlns:p14="http://schemas.microsoft.com/office/powerpoint/2010/main" val="1398732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C31A9-5C20-14C1-ABFB-40AEDB625D6C}"/>
              </a:ext>
            </a:extLst>
          </p:cNvPr>
          <p:cNvSpPr>
            <a:spLocks noGrp="1"/>
          </p:cNvSpPr>
          <p:nvPr>
            <p:ph type="title"/>
          </p:nvPr>
        </p:nvSpPr>
        <p:spPr/>
        <p:txBody>
          <a:bodyPr/>
          <a:lstStyle/>
          <a:p>
            <a:r>
              <a:rPr lang="en-US" dirty="0"/>
              <a:t>Design</a:t>
            </a:r>
          </a:p>
        </p:txBody>
      </p:sp>
      <p:sp>
        <p:nvSpPr>
          <p:cNvPr id="3" name="Table Placeholder 2">
            <a:extLst>
              <a:ext uri="{FF2B5EF4-FFF2-40B4-BE49-F238E27FC236}">
                <a16:creationId xmlns:a16="http://schemas.microsoft.com/office/drawing/2014/main" id="{3B9B6C0D-3094-4F7B-2ABD-714654A792B7}"/>
              </a:ext>
            </a:extLst>
          </p:cNvPr>
          <p:cNvSpPr>
            <a:spLocks noGrp="1"/>
          </p:cNvSpPr>
          <p:nvPr>
            <p:ph type="tbl" sz="quarter" idx="13"/>
          </p:nvPr>
        </p:nvSpPr>
        <p:spPr>
          <a:ln w="28575" cmpd="thinThick">
            <a:solidFill>
              <a:schemeClr val="accent1">
                <a:shade val="15000"/>
              </a:schemeClr>
            </a:solidFill>
          </a:ln>
        </p:spPr>
        <p:txBody>
          <a:bodyPr>
            <a:normAutofit/>
          </a:bodyPr>
          <a:lstStyle/>
          <a:p>
            <a:r>
              <a:rPr lang="en-US" dirty="0"/>
              <a:t>Polaritons have been used to act as qubits </a:t>
            </a:r>
          </a:p>
          <a:p>
            <a:pPr lvl="1"/>
            <a:r>
              <a:rPr lang="en-US" dirty="0"/>
              <a:t>Allows superposition and entanglement.	</a:t>
            </a:r>
          </a:p>
          <a:p>
            <a:r>
              <a:rPr lang="en-US" dirty="0"/>
              <a:t>Solar cell has been used as a quantum state detector for polariton-based qubits, reading out their state by detecting their photonic decay.</a:t>
            </a:r>
          </a:p>
        </p:txBody>
      </p:sp>
      <p:sp>
        <p:nvSpPr>
          <p:cNvPr id="4" name="Slide Number Placeholder 3">
            <a:extLst>
              <a:ext uri="{FF2B5EF4-FFF2-40B4-BE49-F238E27FC236}">
                <a16:creationId xmlns:a16="http://schemas.microsoft.com/office/drawing/2014/main" id="{02DD8E83-D829-D0E6-AC3D-43E38A970804}"/>
              </a:ext>
            </a:extLst>
          </p:cNvPr>
          <p:cNvSpPr>
            <a:spLocks noGrp="1"/>
          </p:cNvSpPr>
          <p:nvPr>
            <p:ph type="sldNum" sz="quarter" idx="12"/>
          </p:nvPr>
        </p:nvSpPr>
        <p:spPr/>
        <p:txBody>
          <a:bodyPr/>
          <a:lstStyle/>
          <a:p>
            <a:fld id="{B5CEABB6-07DC-46E8-9B57-56EC44A396E5}" type="slidenum">
              <a:rPr lang="en-US" smtClean="0"/>
              <a:pPr/>
              <a:t>3</a:t>
            </a:fld>
            <a:endParaRPr lang="en-US" dirty="0"/>
          </a:p>
        </p:txBody>
      </p:sp>
    </p:spTree>
    <p:extLst>
      <p:ext uri="{BB962C8B-B14F-4D97-AF65-F5344CB8AC3E}">
        <p14:creationId xmlns:p14="http://schemas.microsoft.com/office/powerpoint/2010/main" val="3965016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3EF37-649F-D603-6518-F32208E6C846}"/>
              </a:ext>
            </a:extLst>
          </p:cNvPr>
          <p:cNvSpPr>
            <a:spLocks noGrp="1"/>
          </p:cNvSpPr>
          <p:nvPr>
            <p:ph type="title"/>
          </p:nvPr>
        </p:nvSpPr>
        <p:spPr/>
        <p:txBody>
          <a:bodyPr/>
          <a:lstStyle/>
          <a:p>
            <a:r>
              <a:rPr lang="en-US" dirty="0"/>
              <a:t>Polariton as building blocks</a:t>
            </a:r>
          </a:p>
        </p:txBody>
      </p:sp>
      <p:sp>
        <p:nvSpPr>
          <p:cNvPr id="3" name="Table Placeholder 2">
            <a:extLst>
              <a:ext uri="{FF2B5EF4-FFF2-40B4-BE49-F238E27FC236}">
                <a16:creationId xmlns:a16="http://schemas.microsoft.com/office/drawing/2014/main" id="{700B5B1A-75E6-3A01-86D5-C4C5B7EA6BAC}"/>
              </a:ext>
            </a:extLst>
          </p:cNvPr>
          <p:cNvSpPr>
            <a:spLocks noGrp="1"/>
          </p:cNvSpPr>
          <p:nvPr>
            <p:ph type="tbl" sz="quarter" idx="13"/>
          </p:nvPr>
        </p:nvSpPr>
        <p:spPr/>
        <p:txBody>
          <a:bodyPr>
            <a:normAutofit fontScale="92500" lnSpcReduction="10000"/>
          </a:bodyPr>
          <a:lstStyle/>
          <a:p>
            <a:pPr marL="0" indent="0">
              <a:buNone/>
            </a:pPr>
            <a:r>
              <a:rPr lang="en-US" dirty="0"/>
              <a:t>Communication</a:t>
            </a:r>
          </a:p>
          <a:p>
            <a:r>
              <a:rPr lang="en-US" dirty="0"/>
              <a:t>Polaritons enable entanglement distribution for quantum communication, with solar cells detecting the transferred quantum information.</a:t>
            </a:r>
          </a:p>
          <a:p>
            <a:pPr marL="0" indent="0">
              <a:buNone/>
            </a:pPr>
            <a:r>
              <a:rPr lang="en-US" dirty="0"/>
              <a:t>Memory</a:t>
            </a:r>
          </a:p>
          <a:p>
            <a:r>
              <a:rPr lang="en-US" dirty="0"/>
              <a:t>Quantum memory could use polaritons to store quantum information, with solar cells reading out the stored states when necessary.</a:t>
            </a:r>
          </a:p>
          <a:p>
            <a:endParaRPr lang="en-US" dirty="0"/>
          </a:p>
        </p:txBody>
      </p:sp>
      <p:sp>
        <p:nvSpPr>
          <p:cNvPr id="4" name="Slide Number Placeholder 3">
            <a:extLst>
              <a:ext uri="{FF2B5EF4-FFF2-40B4-BE49-F238E27FC236}">
                <a16:creationId xmlns:a16="http://schemas.microsoft.com/office/drawing/2014/main" id="{F07CC631-324C-02F1-3285-B5FE908DAD46}"/>
              </a:ext>
            </a:extLst>
          </p:cNvPr>
          <p:cNvSpPr>
            <a:spLocks noGrp="1"/>
          </p:cNvSpPr>
          <p:nvPr>
            <p:ph type="sldNum" sz="quarter" idx="12"/>
          </p:nvPr>
        </p:nvSpPr>
        <p:spPr/>
        <p:txBody>
          <a:bodyPr/>
          <a:lstStyle/>
          <a:p>
            <a:fld id="{B5CEABB6-07DC-46E8-9B57-56EC44A396E5}" type="slidenum">
              <a:rPr lang="en-US" smtClean="0"/>
              <a:pPr/>
              <a:t>4</a:t>
            </a:fld>
            <a:endParaRPr lang="en-US" dirty="0"/>
          </a:p>
        </p:txBody>
      </p:sp>
    </p:spTree>
    <p:extLst>
      <p:ext uri="{BB962C8B-B14F-4D97-AF65-F5344CB8AC3E}">
        <p14:creationId xmlns:p14="http://schemas.microsoft.com/office/powerpoint/2010/main" val="492461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6FAD8-6E32-FEC7-5783-FBF5F60688EA}"/>
              </a:ext>
            </a:extLst>
          </p:cNvPr>
          <p:cNvSpPr>
            <a:spLocks noGrp="1"/>
          </p:cNvSpPr>
          <p:nvPr>
            <p:ph type="title"/>
          </p:nvPr>
        </p:nvSpPr>
        <p:spPr/>
        <p:txBody>
          <a:bodyPr/>
          <a:lstStyle/>
          <a:p>
            <a:r>
              <a:rPr lang="en-US" dirty="0" err="1"/>
              <a:t>Polariqon</a:t>
            </a:r>
            <a:r>
              <a:rPr lang="en-US" dirty="0"/>
              <a:t> </a:t>
            </a:r>
            <a:r>
              <a:rPr lang="en-US" dirty="0" err="1"/>
              <a:t>qBits</a:t>
            </a:r>
            <a:endParaRPr lang="en-US" dirty="0"/>
          </a:p>
        </p:txBody>
      </p:sp>
      <p:sp>
        <p:nvSpPr>
          <p:cNvPr id="3" name="Table Placeholder 2">
            <a:extLst>
              <a:ext uri="{FF2B5EF4-FFF2-40B4-BE49-F238E27FC236}">
                <a16:creationId xmlns:a16="http://schemas.microsoft.com/office/drawing/2014/main" id="{3F1E98AE-B376-1C0C-BE0F-94889DF2341E}"/>
              </a:ext>
            </a:extLst>
          </p:cNvPr>
          <p:cNvSpPr>
            <a:spLocks noGrp="1"/>
          </p:cNvSpPr>
          <p:nvPr>
            <p:ph type="tbl" sz="quarter" idx="13"/>
          </p:nvPr>
        </p:nvSpPr>
        <p:spPr/>
        <p:txBody>
          <a:bodyPr/>
          <a:lstStyle/>
          <a:p>
            <a:r>
              <a:rPr lang="en-US" dirty="0"/>
              <a:t>Photons of </a:t>
            </a:r>
            <a:r>
              <a:rPr lang="en-US" dirty="0" err="1"/>
              <a:t>Polariqon</a:t>
            </a:r>
            <a:r>
              <a:rPr lang="en-US" dirty="0"/>
              <a:t> interact with the states in the valence band</a:t>
            </a:r>
          </a:p>
          <a:p>
            <a:r>
              <a:rPr lang="en-US" dirty="0"/>
              <a:t>Electrons in the valence band move to the top of the valence band</a:t>
            </a:r>
          </a:p>
        </p:txBody>
      </p:sp>
      <p:sp>
        <p:nvSpPr>
          <p:cNvPr id="4" name="Slide Number Placeholder 3">
            <a:extLst>
              <a:ext uri="{FF2B5EF4-FFF2-40B4-BE49-F238E27FC236}">
                <a16:creationId xmlns:a16="http://schemas.microsoft.com/office/drawing/2014/main" id="{8D050709-9365-72C7-A9BB-05D3B487C474}"/>
              </a:ext>
            </a:extLst>
          </p:cNvPr>
          <p:cNvSpPr>
            <a:spLocks noGrp="1"/>
          </p:cNvSpPr>
          <p:nvPr>
            <p:ph type="sldNum" sz="quarter" idx="12"/>
          </p:nvPr>
        </p:nvSpPr>
        <p:spPr/>
        <p:txBody>
          <a:bodyPr/>
          <a:lstStyle/>
          <a:p>
            <a:fld id="{B5CEABB6-07DC-46E8-9B57-56EC44A396E5}" type="slidenum">
              <a:rPr lang="en-US" smtClean="0"/>
              <a:pPr/>
              <a:t>5</a:t>
            </a:fld>
            <a:endParaRPr lang="en-US" dirty="0"/>
          </a:p>
        </p:txBody>
      </p:sp>
    </p:spTree>
    <p:extLst>
      <p:ext uri="{BB962C8B-B14F-4D97-AF65-F5344CB8AC3E}">
        <p14:creationId xmlns:p14="http://schemas.microsoft.com/office/powerpoint/2010/main" val="181677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72CBA-AB62-A1AE-4FBB-315FDA566A8E}"/>
              </a:ext>
            </a:extLst>
          </p:cNvPr>
          <p:cNvSpPr>
            <a:spLocks noGrp="1"/>
          </p:cNvSpPr>
          <p:nvPr>
            <p:ph type="title"/>
          </p:nvPr>
        </p:nvSpPr>
        <p:spPr/>
        <p:txBody>
          <a:bodyPr/>
          <a:lstStyle/>
          <a:p>
            <a:r>
              <a:rPr lang="en-US" dirty="0"/>
              <a:t>Design Block Diagram</a:t>
            </a:r>
          </a:p>
        </p:txBody>
      </p:sp>
      <p:sp>
        <p:nvSpPr>
          <p:cNvPr id="4" name="Slide Number Placeholder 3">
            <a:extLst>
              <a:ext uri="{FF2B5EF4-FFF2-40B4-BE49-F238E27FC236}">
                <a16:creationId xmlns:a16="http://schemas.microsoft.com/office/drawing/2014/main" id="{F2F112F7-1992-2C62-108B-AD41E99CA008}"/>
              </a:ext>
            </a:extLst>
          </p:cNvPr>
          <p:cNvSpPr>
            <a:spLocks noGrp="1"/>
          </p:cNvSpPr>
          <p:nvPr>
            <p:ph type="sldNum" sz="quarter" idx="12"/>
          </p:nvPr>
        </p:nvSpPr>
        <p:spPr/>
        <p:txBody>
          <a:bodyPr/>
          <a:lstStyle/>
          <a:p>
            <a:fld id="{B5CEABB6-07DC-46E8-9B57-56EC44A396E5}" type="slidenum">
              <a:rPr lang="en-US" smtClean="0"/>
              <a:pPr/>
              <a:t>6</a:t>
            </a:fld>
            <a:endParaRPr lang="en-US" dirty="0"/>
          </a:p>
        </p:txBody>
      </p:sp>
      <p:sp>
        <p:nvSpPr>
          <p:cNvPr id="5" name="Rectangle 4">
            <a:extLst>
              <a:ext uri="{FF2B5EF4-FFF2-40B4-BE49-F238E27FC236}">
                <a16:creationId xmlns:a16="http://schemas.microsoft.com/office/drawing/2014/main" id="{E81E4BB8-F4FB-D149-D23C-0AEAD7CC7E01}"/>
              </a:ext>
            </a:extLst>
          </p:cNvPr>
          <p:cNvSpPr/>
          <p:nvPr/>
        </p:nvSpPr>
        <p:spPr>
          <a:xfrm>
            <a:off x="1244600" y="1910080"/>
            <a:ext cx="1330960" cy="1351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Blackbody IR Radiation</a:t>
            </a:r>
          </a:p>
        </p:txBody>
      </p:sp>
      <p:sp>
        <p:nvSpPr>
          <p:cNvPr id="6" name="Rectangle 5">
            <a:extLst>
              <a:ext uri="{FF2B5EF4-FFF2-40B4-BE49-F238E27FC236}">
                <a16:creationId xmlns:a16="http://schemas.microsoft.com/office/drawing/2014/main" id="{632D3AD4-E20A-C788-1113-32DA38150B7E}"/>
              </a:ext>
            </a:extLst>
          </p:cNvPr>
          <p:cNvSpPr/>
          <p:nvPr/>
        </p:nvSpPr>
        <p:spPr>
          <a:xfrm>
            <a:off x="1244600" y="4085843"/>
            <a:ext cx="1330960" cy="1351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Standing wave of IR in LN Film Crystal</a:t>
            </a:r>
          </a:p>
        </p:txBody>
      </p:sp>
      <p:sp>
        <p:nvSpPr>
          <p:cNvPr id="9" name="Rectangle 8">
            <a:extLst>
              <a:ext uri="{FF2B5EF4-FFF2-40B4-BE49-F238E27FC236}">
                <a16:creationId xmlns:a16="http://schemas.microsoft.com/office/drawing/2014/main" id="{DF16669B-5509-3193-DA07-6C342BA50EB6}"/>
              </a:ext>
            </a:extLst>
          </p:cNvPr>
          <p:cNvSpPr/>
          <p:nvPr/>
        </p:nvSpPr>
        <p:spPr>
          <a:xfrm>
            <a:off x="3598799" y="4085843"/>
            <a:ext cx="1473200" cy="1351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IR Photons+ LN Polaritons</a:t>
            </a:r>
          </a:p>
        </p:txBody>
      </p:sp>
      <p:sp>
        <p:nvSpPr>
          <p:cNvPr id="10" name="Rectangle 9">
            <a:extLst>
              <a:ext uri="{FF2B5EF4-FFF2-40B4-BE49-F238E27FC236}">
                <a16:creationId xmlns:a16="http://schemas.microsoft.com/office/drawing/2014/main" id="{A710A672-369C-13F9-57D6-24912E3145D0}"/>
              </a:ext>
            </a:extLst>
          </p:cNvPr>
          <p:cNvSpPr/>
          <p:nvPr/>
        </p:nvSpPr>
        <p:spPr>
          <a:xfrm>
            <a:off x="6383403" y="4093781"/>
            <a:ext cx="1473200" cy="1351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Phase locked Photon Radiation</a:t>
            </a:r>
          </a:p>
        </p:txBody>
      </p:sp>
      <p:sp>
        <p:nvSpPr>
          <p:cNvPr id="11" name="Rectangle 10">
            <a:extLst>
              <a:ext uri="{FF2B5EF4-FFF2-40B4-BE49-F238E27FC236}">
                <a16:creationId xmlns:a16="http://schemas.microsoft.com/office/drawing/2014/main" id="{E7781178-CB83-AF55-4552-56FEDA4AB380}"/>
              </a:ext>
            </a:extLst>
          </p:cNvPr>
          <p:cNvSpPr/>
          <p:nvPr/>
        </p:nvSpPr>
        <p:spPr>
          <a:xfrm>
            <a:off x="8835582" y="4085843"/>
            <a:ext cx="1473200" cy="1351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Photoemission in solar cell absorber </a:t>
            </a:r>
          </a:p>
        </p:txBody>
      </p:sp>
      <p:sp>
        <p:nvSpPr>
          <p:cNvPr id="12" name="Rectangle 11">
            <a:extLst>
              <a:ext uri="{FF2B5EF4-FFF2-40B4-BE49-F238E27FC236}">
                <a16:creationId xmlns:a16="http://schemas.microsoft.com/office/drawing/2014/main" id="{EF352293-ABF4-B406-AD13-198A95003DF1}"/>
              </a:ext>
            </a:extLst>
          </p:cNvPr>
          <p:cNvSpPr/>
          <p:nvPr/>
        </p:nvSpPr>
        <p:spPr>
          <a:xfrm>
            <a:off x="8835582" y="1833880"/>
            <a:ext cx="1473200" cy="1351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Electro/ magnetic control for Quantum Gate </a:t>
            </a:r>
          </a:p>
        </p:txBody>
      </p:sp>
      <p:sp>
        <p:nvSpPr>
          <p:cNvPr id="15" name="Oval 14">
            <a:extLst>
              <a:ext uri="{FF2B5EF4-FFF2-40B4-BE49-F238E27FC236}">
                <a16:creationId xmlns:a16="http://schemas.microsoft.com/office/drawing/2014/main" id="{74893493-6197-14EB-0A83-79E59B447F21}"/>
              </a:ext>
            </a:extLst>
          </p:cNvPr>
          <p:cNvSpPr/>
          <p:nvPr/>
        </p:nvSpPr>
        <p:spPr>
          <a:xfrm>
            <a:off x="3356419" y="2221675"/>
            <a:ext cx="1330960" cy="73152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Done</a:t>
            </a:r>
          </a:p>
        </p:txBody>
      </p:sp>
      <p:cxnSp>
        <p:nvCxnSpPr>
          <p:cNvPr id="17" name="Straight Arrow Connector 16">
            <a:extLst>
              <a:ext uri="{FF2B5EF4-FFF2-40B4-BE49-F238E27FC236}">
                <a16:creationId xmlns:a16="http://schemas.microsoft.com/office/drawing/2014/main" id="{675E75F7-D968-5AC3-66A3-50EE8CBFC759}"/>
              </a:ext>
            </a:extLst>
          </p:cNvPr>
          <p:cNvCxnSpPr>
            <a:stCxn id="15" idx="2"/>
            <a:endCxn id="5" idx="3"/>
          </p:cNvCxnSpPr>
          <p:nvPr/>
        </p:nvCxnSpPr>
        <p:spPr>
          <a:xfrm flipH="1" flipV="1">
            <a:off x="2575560" y="2585720"/>
            <a:ext cx="780859" cy="1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2C376CA2-FB91-9AFF-504E-B48A3FE5D5E4}"/>
              </a:ext>
            </a:extLst>
          </p:cNvPr>
          <p:cNvSpPr/>
          <p:nvPr/>
        </p:nvSpPr>
        <p:spPr>
          <a:xfrm>
            <a:off x="1096549" y="5870446"/>
            <a:ext cx="1627062" cy="78232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Done</a:t>
            </a:r>
          </a:p>
        </p:txBody>
      </p:sp>
      <p:cxnSp>
        <p:nvCxnSpPr>
          <p:cNvPr id="21" name="Straight Arrow Connector 20">
            <a:extLst>
              <a:ext uri="{FF2B5EF4-FFF2-40B4-BE49-F238E27FC236}">
                <a16:creationId xmlns:a16="http://schemas.microsoft.com/office/drawing/2014/main" id="{788A2C45-8F80-89AE-8B78-E7425013E7E8}"/>
              </a:ext>
            </a:extLst>
          </p:cNvPr>
          <p:cNvCxnSpPr>
            <a:stCxn id="19" idx="0"/>
          </p:cNvCxnSpPr>
          <p:nvPr/>
        </p:nvCxnSpPr>
        <p:spPr>
          <a:xfrm flipV="1">
            <a:off x="1910080" y="5437123"/>
            <a:ext cx="0" cy="433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F28404C-4C9B-278C-0CFB-6B27185CAD92}"/>
              </a:ext>
            </a:extLst>
          </p:cNvPr>
          <p:cNvCxnSpPr>
            <a:stCxn id="5" idx="2"/>
            <a:endCxn id="6" idx="0"/>
          </p:cNvCxnSpPr>
          <p:nvPr/>
        </p:nvCxnSpPr>
        <p:spPr>
          <a:xfrm>
            <a:off x="1910080" y="3261360"/>
            <a:ext cx="0" cy="824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1D03958-EAE1-F147-61BD-DAE633F75183}"/>
              </a:ext>
            </a:extLst>
          </p:cNvPr>
          <p:cNvCxnSpPr>
            <a:stCxn id="6" idx="3"/>
            <a:endCxn id="9" idx="1"/>
          </p:cNvCxnSpPr>
          <p:nvPr/>
        </p:nvCxnSpPr>
        <p:spPr>
          <a:xfrm>
            <a:off x="2575560" y="4761483"/>
            <a:ext cx="10232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581B7AC7-20F0-2D41-FF84-1D06F976E297}"/>
              </a:ext>
            </a:extLst>
          </p:cNvPr>
          <p:cNvSpPr/>
          <p:nvPr/>
        </p:nvSpPr>
        <p:spPr>
          <a:xfrm>
            <a:off x="3521868" y="5961888"/>
            <a:ext cx="1627062" cy="690878"/>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Done</a:t>
            </a:r>
          </a:p>
        </p:txBody>
      </p:sp>
      <p:cxnSp>
        <p:nvCxnSpPr>
          <p:cNvPr id="29" name="Straight Arrow Connector 28">
            <a:extLst>
              <a:ext uri="{FF2B5EF4-FFF2-40B4-BE49-F238E27FC236}">
                <a16:creationId xmlns:a16="http://schemas.microsoft.com/office/drawing/2014/main" id="{946B3AF4-8D93-4B52-C739-E119A2B1734E}"/>
              </a:ext>
            </a:extLst>
          </p:cNvPr>
          <p:cNvCxnSpPr>
            <a:stCxn id="27" idx="0"/>
            <a:endCxn id="9" idx="2"/>
          </p:cNvCxnSpPr>
          <p:nvPr/>
        </p:nvCxnSpPr>
        <p:spPr>
          <a:xfrm flipV="1">
            <a:off x="4335399" y="5437123"/>
            <a:ext cx="0" cy="5247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8565145-C651-2D9A-4660-796C93FB3E71}"/>
              </a:ext>
            </a:extLst>
          </p:cNvPr>
          <p:cNvCxnSpPr>
            <a:stCxn id="9" idx="3"/>
            <a:endCxn id="10" idx="1"/>
          </p:cNvCxnSpPr>
          <p:nvPr/>
        </p:nvCxnSpPr>
        <p:spPr>
          <a:xfrm>
            <a:off x="5071999" y="4761483"/>
            <a:ext cx="1311404" cy="79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A2CAE259-78C2-114F-F21C-21C77534BEEB}"/>
              </a:ext>
            </a:extLst>
          </p:cNvPr>
          <p:cNvSpPr/>
          <p:nvPr/>
        </p:nvSpPr>
        <p:spPr>
          <a:xfrm>
            <a:off x="6180899" y="5977765"/>
            <a:ext cx="1864358" cy="690878"/>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Done- optimizing</a:t>
            </a:r>
          </a:p>
        </p:txBody>
      </p:sp>
      <p:cxnSp>
        <p:nvCxnSpPr>
          <p:cNvPr id="36" name="Straight Arrow Connector 35">
            <a:extLst>
              <a:ext uri="{FF2B5EF4-FFF2-40B4-BE49-F238E27FC236}">
                <a16:creationId xmlns:a16="http://schemas.microsoft.com/office/drawing/2014/main" id="{DB3BD723-736D-5B4E-2CEE-18B3DB543EE9}"/>
              </a:ext>
            </a:extLst>
          </p:cNvPr>
          <p:cNvCxnSpPr>
            <a:cxnSpLocks/>
            <a:stCxn id="34" idx="0"/>
            <a:endCxn id="10" idx="2"/>
          </p:cNvCxnSpPr>
          <p:nvPr/>
        </p:nvCxnSpPr>
        <p:spPr>
          <a:xfrm flipV="1">
            <a:off x="7113078" y="5445061"/>
            <a:ext cx="6925" cy="5327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DB7D90D5-F684-E638-D250-69E76A07D81C}"/>
              </a:ext>
            </a:extLst>
          </p:cNvPr>
          <p:cNvSpPr/>
          <p:nvPr/>
        </p:nvSpPr>
        <p:spPr>
          <a:xfrm>
            <a:off x="8578505" y="5916167"/>
            <a:ext cx="1987353" cy="690878"/>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Done- </a:t>
            </a:r>
          </a:p>
          <a:p>
            <a:pPr algn="ctr"/>
            <a:r>
              <a:rPr lang="en-US" sz="1400" dirty="0"/>
              <a:t>Refine measurement</a:t>
            </a:r>
          </a:p>
        </p:txBody>
      </p:sp>
      <p:cxnSp>
        <p:nvCxnSpPr>
          <p:cNvPr id="47" name="Straight Arrow Connector 46">
            <a:extLst>
              <a:ext uri="{FF2B5EF4-FFF2-40B4-BE49-F238E27FC236}">
                <a16:creationId xmlns:a16="http://schemas.microsoft.com/office/drawing/2014/main" id="{C9243EA1-1D2A-1503-DD82-EC46AF103F67}"/>
              </a:ext>
            </a:extLst>
          </p:cNvPr>
          <p:cNvCxnSpPr>
            <a:stCxn id="45" idx="0"/>
            <a:endCxn id="11" idx="2"/>
          </p:cNvCxnSpPr>
          <p:nvPr/>
        </p:nvCxnSpPr>
        <p:spPr>
          <a:xfrm flipV="1">
            <a:off x="9572182" y="5437123"/>
            <a:ext cx="0" cy="479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9E7E4E8-3E7A-3C34-1605-24757B89BD4B}"/>
              </a:ext>
            </a:extLst>
          </p:cNvPr>
          <p:cNvCxnSpPr>
            <a:stCxn id="10" idx="3"/>
            <a:endCxn id="11" idx="1"/>
          </p:cNvCxnSpPr>
          <p:nvPr/>
        </p:nvCxnSpPr>
        <p:spPr>
          <a:xfrm flipV="1">
            <a:off x="7856603" y="4761483"/>
            <a:ext cx="978979" cy="79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32D76D0-2E15-77FA-7716-F64F3185FE3B}"/>
              </a:ext>
            </a:extLst>
          </p:cNvPr>
          <p:cNvCxnSpPr>
            <a:stCxn id="11" idx="0"/>
            <a:endCxn id="12" idx="2"/>
          </p:cNvCxnSpPr>
          <p:nvPr/>
        </p:nvCxnSpPr>
        <p:spPr>
          <a:xfrm flipV="1">
            <a:off x="9572182" y="3185160"/>
            <a:ext cx="0" cy="9006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D520D352-59D0-B3D2-3306-95AA06396200}"/>
              </a:ext>
            </a:extLst>
          </p:cNvPr>
          <p:cNvSpPr/>
          <p:nvPr/>
        </p:nvSpPr>
        <p:spPr>
          <a:xfrm>
            <a:off x="955040" y="1584960"/>
            <a:ext cx="10140411" cy="5136515"/>
          </a:xfrm>
          <a:custGeom>
            <a:avLst/>
            <a:gdLst>
              <a:gd name="connsiteX0" fmla="*/ 0 w 10140411"/>
              <a:gd name="connsiteY0" fmla="*/ 0 h 5136515"/>
              <a:gd name="connsiteX1" fmla="*/ 292282 w 10140411"/>
              <a:gd name="connsiteY1" fmla="*/ 0 h 5136515"/>
              <a:gd name="connsiteX2" fmla="*/ 990181 w 10140411"/>
              <a:gd name="connsiteY2" fmla="*/ 0 h 5136515"/>
              <a:gd name="connsiteX3" fmla="*/ 1383868 w 10140411"/>
              <a:gd name="connsiteY3" fmla="*/ 0 h 5136515"/>
              <a:gd name="connsiteX4" fmla="*/ 2081767 w 10140411"/>
              <a:gd name="connsiteY4" fmla="*/ 0 h 5136515"/>
              <a:gd name="connsiteX5" fmla="*/ 2576857 w 10140411"/>
              <a:gd name="connsiteY5" fmla="*/ 0 h 5136515"/>
              <a:gd name="connsiteX6" fmla="*/ 3071948 w 10140411"/>
              <a:gd name="connsiteY6" fmla="*/ 0 h 5136515"/>
              <a:gd name="connsiteX7" fmla="*/ 3769847 w 10140411"/>
              <a:gd name="connsiteY7" fmla="*/ 0 h 5136515"/>
              <a:gd name="connsiteX8" fmla="*/ 4467746 w 10140411"/>
              <a:gd name="connsiteY8" fmla="*/ 0 h 5136515"/>
              <a:gd name="connsiteX9" fmla="*/ 5165645 w 10140411"/>
              <a:gd name="connsiteY9" fmla="*/ 0 h 5136515"/>
              <a:gd name="connsiteX10" fmla="*/ 5863544 w 10140411"/>
              <a:gd name="connsiteY10" fmla="*/ 0 h 5136515"/>
              <a:gd name="connsiteX11" fmla="*/ 6662847 w 10140411"/>
              <a:gd name="connsiteY11" fmla="*/ 0 h 5136515"/>
              <a:gd name="connsiteX12" fmla="*/ 7259341 w 10140411"/>
              <a:gd name="connsiteY12" fmla="*/ 0 h 5136515"/>
              <a:gd name="connsiteX13" fmla="*/ 7855836 w 10140411"/>
              <a:gd name="connsiteY13" fmla="*/ 0 h 5136515"/>
              <a:gd name="connsiteX14" fmla="*/ 8148118 w 10140411"/>
              <a:gd name="connsiteY14" fmla="*/ 0 h 5136515"/>
              <a:gd name="connsiteX15" fmla="*/ 8744613 w 10140411"/>
              <a:gd name="connsiteY15" fmla="*/ 0 h 5136515"/>
              <a:gd name="connsiteX16" fmla="*/ 9341108 w 10140411"/>
              <a:gd name="connsiteY16" fmla="*/ 0 h 5136515"/>
              <a:gd name="connsiteX17" fmla="*/ 10140411 w 10140411"/>
              <a:gd name="connsiteY17" fmla="*/ 0 h 5136515"/>
              <a:gd name="connsiteX18" fmla="*/ 10140411 w 10140411"/>
              <a:gd name="connsiteY18" fmla="*/ 467994 h 5136515"/>
              <a:gd name="connsiteX19" fmla="*/ 10140411 w 10140411"/>
              <a:gd name="connsiteY19" fmla="*/ 935987 h 5136515"/>
              <a:gd name="connsiteX20" fmla="*/ 10140411 w 10140411"/>
              <a:gd name="connsiteY20" fmla="*/ 1352616 h 5136515"/>
              <a:gd name="connsiteX21" fmla="*/ 10140411 w 10140411"/>
              <a:gd name="connsiteY21" fmla="*/ 1923340 h 5136515"/>
              <a:gd name="connsiteX22" fmla="*/ 10140411 w 10140411"/>
              <a:gd name="connsiteY22" fmla="*/ 2339968 h 5136515"/>
              <a:gd name="connsiteX23" fmla="*/ 10140411 w 10140411"/>
              <a:gd name="connsiteY23" fmla="*/ 2807962 h 5136515"/>
              <a:gd name="connsiteX24" fmla="*/ 10140411 w 10140411"/>
              <a:gd name="connsiteY24" fmla="*/ 3430051 h 5136515"/>
              <a:gd name="connsiteX25" fmla="*/ 10140411 w 10140411"/>
              <a:gd name="connsiteY25" fmla="*/ 3949409 h 5136515"/>
              <a:gd name="connsiteX26" fmla="*/ 10140411 w 10140411"/>
              <a:gd name="connsiteY26" fmla="*/ 4366038 h 5136515"/>
              <a:gd name="connsiteX27" fmla="*/ 10140411 w 10140411"/>
              <a:gd name="connsiteY27" fmla="*/ 5136515 h 5136515"/>
              <a:gd name="connsiteX28" fmla="*/ 9543916 w 10140411"/>
              <a:gd name="connsiteY28" fmla="*/ 5136515 h 5136515"/>
              <a:gd name="connsiteX29" fmla="*/ 9150230 w 10140411"/>
              <a:gd name="connsiteY29" fmla="*/ 5136515 h 5136515"/>
              <a:gd name="connsiteX30" fmla="*/ 8857947 w 10140411"/>
              <a:gd name="connsiteY30" fmla="*/ 5136515 h 5136515"/>
              <a:gd name="connsiteX31" fmla="*/ 8362857 w 10140411"/>
              <a:gd name="connsiteY31" fmla="*/ 5136515 h 5136515"/>
              <a:gd name="connsiteX32" fmla="*/ 8070574 w 10140411"/>
              <a:gd name="connsiteY32" fmla="*/ 5136515 h 5136515"/>
              <a:gd name="connsiteX33" fmla="*/ 7271271 w 10140411"/>
              <a:gd name="connsiteY33" fmla="*/ 5136515 h 5136515"/>
              <a:gd name="connsiteX34" fmla="*/ 6978989 w 10140411"/>
              <a:gd name="connsiteY34" fmla="*/ 5136515 h 5136515"/>
              <a:gd name="connsiteX35" fmla="*/ 6686706 w 10140411"/>
              <a:gd name="connsiteY35" fmla="*/ 5136515 h 5136515"/>
              <a:gd name="connsiteX36" fmla="*/ 5887403 w 10140411"/>
              <a:gd name="connsiteY36" fmla="*/ 5136515 h 5136515"/>
              <a:gd name="connsiteX37" fmla="*/ 5290909 w 10140411"/>
              <a:gd name="connsiteY37" fmla="*/ 5136515 h 5136515"/>
              <a:gd name="connsiteX38" fmla="*/ 4694414 w 10140411"/>
              <a:gd name="connsiteY38" fmla="*/ 5136515 h 5136515"/>
              <a:gd name="connsiteX39" fmla="*/ 4402131 w 10140411"/>
              <a:gd name="connsiteY39" fmla="*/ 5136515 h 5136515"/>
              <a:gd name="connsiteX40" fmla="*/ 4109849 w 10140411"/>
              <a:gd name="connsiteY40" fmla="*/ 5136515 h 5136515"/>
              <a:gd name="connsiteX41" fmla="*/ 3817566 w 10140411"/>
              <a:gd name="connsiteY41" fmla="*/ 5136515 h 5136515"/>
              <a:gd name="connsiteX42" fmla="*/ 3322476 w 10140411"/>
              <a:gd name="connsiteY42" fmla="*/ 5136515 h 5136515"/>
              <a:gd name="connsiteX43" fmla="*/ 2624577 w 10140411"/>
              <a:gd name="connsiteY43" fmla="*/ 5136515 h 5136515"/>
              <a:gd name="connsiteX44" fmla="*/ 2332295 w 10140411"/>
              <a:gd name="connsiteY44" fmla="*/ 5136515 h 5136515"/>
              <a:gd name="connsiteX45" fmla="*/ 2040012 w 10140411"/>
              <a:gd name="connsiteY45" fmla="*/ 5136515 h 5136515"/>
              <a:gd name="connsiteX46" fmla="*/ 1747730 w 10140411"/>
              <a:gd name="connsiteY46" fmla="*/ 5136515 h 5136515"/>
              <a:gd name="connsiteX47" fmla="*/ 1151235 w 10140411"/>
              <a:gd name="connsiteY47" fmla="*/ 5136515 h 5136515"/>
              <a:gd name="connsiteX48" fmla="*/ 858952 w 10140411"/>
              <a:gd name="connsiteY48" fmla="*/ 5136515 h 5136515"/>
              <a:gd name="connsiteX49" fmla="*/ 566670 w 10140411"/>
              <a:gd name="connsiteY49" fmla="*/ 5136515 h 5136515"/>
              <a:gd name="connsiteX50" fmla="*/ 0 w 10140411"/>
              <a:gd name="connsiteY50" fmla="*/ 5136515 h 5136515"/>
              <a:gd name="connsiteX51" fmla="*/ 0 w 10140411"/>
              <a:gd name="connsiteY51" fmla="*/ 4668521 h 5136515"/>
              <a:gd name="connsiteX52" fmla="*/ 0 w 10140411"/>
              <a:gd name="connsiteY52" fmla="*/ 4200528 h 5136515"/>
              <a:gd name="connsiteX53" fmla="*/ 0 w 10140411"/>
              <a:gd name="connsiteY53" fmla="*/ 3629804 h 5136515"/>
              <a:gd name="connsiteX54" fmla="*/ 0 w 10140411"/>
              <a:gd name="connsiteY54" fmla="*/ 3007715 h 5136515"/>
              <a:gd name="connsiteX55" fmla="*/ 0 w 10140411"/>
              <a:gd name="connsiteY55" fmla="*/ 2488356 h 5136515"/>
              <a:gd name="connsiteX56" fmla="*/ 0 w 10140411"/>
              <a:gd name="connsiteY56" fmla="*/ 1866267 h 5136515"/>
              <a:gd name="connsiteX57" fmla="*/ 0 w 10140411"/>
              <a:gd name="connsiteY57" fmla="*/ 1192813 h 5136515"/>
              <a:gd name="connsiteX58" fmla="*/ 0 w 10140411"/>
              <a:gd name="connsiteY58" fmla="*/ 519359 h 5136515"/>
              <a:gd name="connsiteX59" fmla="*/ 0 w 10140411"/>
              <a:gd name="connsiteY59" fmla="*/ 0 h 513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140411" h="5136515" extrusionOk="0">
                <a:moveTo>
                  <a:pt x="0" y="0"/>
                </a:moveTo>
                <a:cubicBezTo>
                  <a:pt x="145988" y="-6852"/>
                  <a:pt x="225418" y="26053"/>
                  <a:pt x="292282" y="0"/>
                </a:cubicBezTo>
                <a:cubicBezTo>
                  <a:pt x="359146" y="-26053"/>
                  <a:pt x="698714" y="29594"/>
                  <a:pt x="990181" y="0"/>
                </a:cubicBezTo>
                <a:cubicBezTo>
                  <a:pt x="1281648" y="-29594"/>
                  <a:pt x="1300374" y="21012"/>
                  <a:pt x="1383868" y="0"/>
                </a:cubicBezTo>
                <a:cubicBezTo>
                  <a:pt x="1467362" y="-21012"/>
                  <a:pt x="1755546" y="79741"/>
                  <a:pt x="2081767" y="0"/>
                </a:cubicBezTo>
                <a:cubicBezTo>
                  <a:pt x="2407988" y="-79741"/>
                  <a:pt x="2379010" y="15537"/>
                  <a:pt x="2576857" y="0"/>
                </a:cubicBezTo>
                <a:cubicBezTo>
                  <a:pt x="2774704" y="-15537"/>
                  <a:pt x="2959727" y="3662"/>
                  <a:pt x="3071948" y="0"/>
                </a:cubicBezTo>
                <a:cubicBezTo>
                  <a:pt x="3184169" y="-3662"/>
                  <a:pt x="3556458" y="37548"/>
                  <a:pt x="3769847" y="0"/>
                </a:cubicBezTo>
                <a:cubicBezTo>
                  <a:pt x="3983236" y="-37548"/>
                  <a:pt x="4251005" y="68293"/>
                  <a:pt x="4467746" y="0"/>
                </a:cubicBezTo>
                <a:cubicBezTo>
                  <a:pt x="4684487" y="-68293"/>
                  <a:pt x="4931154" y="67951"/>
                  <a:pt x="5165645" y="0"/>
                </a:cubicBezTo>
                <a:cubicBezTo>
                  <a:pt x="5400136" y="-67951"/>
                  <a:pt x="5619974" y="30091"/>
                  <a:pt x="5863544" y="0"/>
                </a:cubicBezTo>
                <a:cubicBezTo>
                  <a:pt x="6107114" y="-30091"/>
                  <a:pt x="6418119" y="19962"/>
                  <a:pt x="6662847" y="0"/>
                </a:cubicBezTo>
                <a:cubicBezTo>
                  <a:pt x="6907575" y="-19962"/>
                  <a:pt x="7079783" y="52678"/>
                  <a:pt x="7259341" y="0"/>
                </a:cubicBezTo>
                <a:cubicBezTo>
                  <a:pt x="7438899" y="-52678"/>
                  <a:pt x="7735597" y="53960"/>
                  <a:pt x="7855836" y="0"/>
                </a:cubicBezTo>
                <a:cubicBezTo>
                  <a:pt x="7976075" y="-53960"/>
                  <a:pt x="8080509" y="8790"/>
                  <a:pt x="8148118" y="0"/>
                </a:cubicBezTo>
                <a:cubicBezTo>
                  <a:pt x="8215727" y="-8790"/>
                  <a:pt x="8447872" y="6497"/>
                  <a:pt x="8744613" y="0"/>
                </a:cubicBezTo>
                <a:cubicBezTo>
                  <a:pt x="9041355" y="-6497"/>
                  <a:pt x="9086395" y="43040"/>
                  <a:pt x="9341108" y="0"/>
                </a:cubicBezTo>
                <a:cubicBezTo>
                  <a:pt x="9595822" y="-43040"/>
                  <a:pt x="9799164" y="62243"/>
                  <a:pt x="10140411" y="0"/>
                </a:cubicBezTo>
                <a:cubicBezTo>
                  <a:pt x="10147790" y="169076"/>
                  <a:pt x="10106429" y="268933"/>
                  <a:pt x="10140411" y="467994"/>
                </a:cubicBezTo>
                <a:cubicBezTo>
                  <a:pt x="10174393" y="667055"/>
                  <a:pt x="10114721" y="750521"/>
                  <a:pt x="10140411" y="935987"/>
                </a:cubicBezTo>
                <a:cubicBezTo>
                  <a:pt x="10166101" y="1121453"/>
                  <a:pt x="10096813" y="1266377"/>
                  <a:pt x="10140411" y="1352616"/>
                </a:cubicBezTo>
                <a:cubicBezTo>
                  <a:pt x="10184009" y="1438855"/>
                  <a:pt x="10107825" y="1806299"/>
                  <a:pt x="10140411" y="1923340"/>
                </a:cubicBezTo>
                <a:cubicBezTo>
                  <a:pt x="10172997" y="2040381"/>
                  <a:pt x="10093731" y="2191805"/>
                  <a:pt x="10140411" y="2339968"/>
                </a:cubicBezTo>
                <a:cubicBezTo>
                  <a:pt x="10187091" y="2488131"/>
                  <a:pt x="10118605" y="2576125"/>
                  <a:pt x="10140411" y="2807962"/>
                </a:cubicBezTo>
                <a:cubicBezTo>
                  <a:pt x="10162217" y="3039799"/>
                  <a:pt x="10106364" y="3164464"/>
                  <a:pt x="10140411" y="3430051"/>
                </a:cubicBezTo>
                <a:cubicBezTo>
                  <a:pt x="10174458" y="3695638"/>
                  <a:pt x="10119135" y="3720866"/>
                  <a:pt x="10140411" y="3949409"/>
                </a:cubicBezTo>
                <a:cubicBezTo>
                  <a:pt x="10161687" y="4177952"/>
                  <a:pt x="10112832" y="4198944"/>
                  <a:pt x="10140411" y="4366038"/>
                </a:cubicBezTo>
                <a:cubicBezTo>
                  <a:pt x="10167990" y="4533132"/>
                  <a:pt x="10055971" y="4978252"/>
                  <a:pt x="10140411" y="5136515"/>
                </a:cubicBezTo>
                <a:cubicBezTo>
                  <a:pt x="9889685" y="5163312"/>
                  <a:pt x="9749971" y="5098857"/>
                  <a:pt x="9543916" y="5136515"/>
                </a:cubicBezTo>
                <a:cubicBezTo>
                  <a:pt x="9337862" y="5174173"/>
                  <a:pt x="9345954" y="5135376"/>
                  <a:pt x="9150230" y="5136515"/>
                </a:cubicBezTo>
                <a:cubicBezTo>
                  <a:pt x="8954506" y="5137654"/>
                  <a:pt x="8980187" y="5111819"/>
                  <a:pt x="8857947" y="5136515"/>
                </a:cubicBezTo>
                <a:cubicBezTo>
                  <a:pt x="8735707" y="5161211"/>
                  <a:pt x="8490235" y="5135499"/>
                  <a:pt x="8362857" y="5136515"/>
                </a:cubicBezTo>
                <a:cubicBezTo>
                  <a:pt x="8235479" y="5137531"/>
                  <a:pt x="8199341" y="5118607"/>
                  <a:pt x="8070574" y="5136515"/>
                </a:cubicBezTo>
                <a:cubicBezTo>
                  <a:pt x="7941807" y="5154423"/>
                  <a:pt x="7576875" y="5079294"/>
                  <a:pt x="7271271" y="5136515"/>
                </a:cubicBezTo>
                <a:cubicBezTo>
                  <a:pt x="6965667" y="5193736"/>
                  <a:pt x="7049009" y="5104453"/>
                  <a:pt x="6978989" y="5136515"/>
                </a:cubicBezTo>
                <a:cubicBezTo>
                  <a:pt x="6908969" y="5168577"/>
                  <a:pt x="6827434" y="5106445"/>
                  <a:pt x="6686706" y="5136515"/>
                </a:cubicBezTo>
                <a:cubicBezTo>
                  <a:pt x="6545978" y="5166585"/>
                  <a:pt x="6266140" y="5124246"/>
                  <a:pt x="5887403" y="5136515"/>
                </a:cubicBezTo>
                <a:cubicBezTo>
                  <a:pt x="5508666" y="5148784"/>
                  <a:pt x="5428238" y="5083704"/>
                  <a:pt x="5290909" y="5136515"/>
                </a:cubicBezTo>
                <a:cubicBezTo>
                  <a:pt x="5153580" y="5189326"/>
                  <a:pt x="4920324" y="5107021"/>
                  <a:pt x="4694414" y="5136515"/>
                </a:cubicBezTo>
                <a:cubicBezTo>
                  <a:pt x="4468504" y="5166009"/>
                  <a:pt x="4532414" y="5117584"/>
                  <a:pt x="4402131" y="5136515"/>
                </a:cubicBezTo>
                <a:cubicBezTo>
                  <a:pt x="4271848" y="5155446"/>
                  <a:pt x="4188064" y="5128066"/>
                  <a:pt x="4109849" y="5136515"/>
                </a:cubicBezTo>
                <a:cubicBezTo>
                  <a:pt x="4031634" y="5144964"/>
                  <a:pt x="3910592" y="5119421"/>
                  <a:pt x="3817566" y="5136515"/>
                </a:cubicBezTo>
                <a:cubicBezTo>
                  <a:pt x="3724540" y="5153609"/>
                  <a:pt x="3427492" y="5088634"/>
                  <a:pt x="3322476" y="5136515"/>
                </a:cubicBezTo>
                <a:cubicBezTo>
                  <a:pt x="3217460" y="5184396"/>
                  <a:pt x="2822651" y="5060175"/>
                  <a:pt x="2624577" y="5136515"/>
                </a:cubicBezTo>
                <a:cubicBezTo>
                  <a:pt x="2426503" y="5212855"/>
                  <a:pt x="2424471" y="5123976"/>
                  <a:pt x="2332295" y="5136515"/>
                </a:cubicBezTo>
                <a:cubicBezTo>
                  <a:pt x="2240119" y="5149054"/>
                  <a:pt x="2142667" y="5135046"/>
                  <a:pt x="2040012" y="5136515"/>
                </a:cubicBezTo>
                <a:cubicBezTo>
                  <a:pt x="1937357" y="5137984"/>
                  <a:pt x="1892174" y="5112957"/>
                  <a:pt x="1747730" y="5136515"/>
                </a:cubicBezTo>
                <a:cubicBezTo>
                  <a:pt x="1603286" y="5160073"/>
                  <a:pt x="1411867" y="5111368"/>
                  <a:pt x="1151235" y="5136515"/>
                </a:cubicBezTo>
                <a:cubicBezTo>
                  <a:pt x="890603" y="5161662"/>
                  <a:pt x="986081" y="5104876"/>
                  <a:pt x="858952" y="5136515"/>
                </a:cubicBezTo>
                <a:cubicBezTo>
                  <a:pt x="731823" y="5168154"/>
                  <a:pt x="686111" y="5135708"/>
                  <a:pt x="566670" y="5136515"/>
                </a:cubicBezTo>
                <a:cubicBezTo>
                  <a:pt x="447229" y="5137322"/>
                  <a:pt x="176650" y="5135167"/>
                  <a:pt x="0" y="5136515"/>
                </a:cubicBezTo>
                <a:cubicBezTo>
                  <a:pt x="-41204" y="5041765"/>
                  <a:pt x="24187" y="4791349"/>
                  <a:pt x="0" y="4668521"/>
                </a:cubicBezTo>
                <a:cubicBezTo>
                  <a:pt x="-24187" y="4545693"/>
                  <a:pt x="10918" y="4351220"/>
                  <a:pt x="0" y="4200528"/>
                </a:cubicBezTo>
                <a:cubicBezTo>
                  <a:pt x="-10918" y="4049836"/>
                  <a:pt x="35256" y="3811860"/>
                  <a:pt x="0" y="3629804"/>
                </a:cubicBezTo>
                <a:cubicBezTo>
                  <a:pt x="-35256" y="3447748"/>
                  <a:pt x="25971" y="3300487"/>
                  <a:pt x="0" y="3007715"/>
                </a:cubicBezTo>
                <a:cubicBezTo>
                  <a:pt x="-25971" y="2714943"/>
                  <a:pt x="5063" y="2705974"/>
                  <a:pt x="0" y="2488356"/>
                </a:cubicBezTo>
                <a:cubicBezTo>
                  <a:pt x="-5063" y="2270738"/>
                  <a:pt x="5577" y="2081883"/>
                  <a:pt x="0" y="1866267"/>
                </a:cubicBezTo>
                <a:cubicBezTo>
                  <a:pt x="-5577" y="1650651"/>
                  <a:pt x="25280" y="1466180"/>
                  <a:pt x="0" y="1192813"/>
                </a:cubicBezTo>
                <a:cubicBezTo>
                  <a:pt x="-25280" y="919446"/>
                  <a:pt x="13289" y="716115"/>
                  <a:pt x="0" y="519359"/>
                </a:cubicBezTo>
                <a:cubicBezTo>
                  <a:pt x="-13289" y="322603"/>
                  <a:pt x="21235" y="201521"/>
                  <a:pt x="0" y="0"/>
                </a:cubicBezTo>
                <a:close/>
              </a:path>
            </a:pathLst>
          </a:custGeom>
          <a:noFill/>
          <a:ln w="28575">
            <a:solidFill>
              <a:schemeClr val="accent1">
                <a:shade val="15000"/>
              </a:schemeClr>
            </a:solidFill>
            <a:extLst>
              <a:ext uri="{C807C97D-BFC1-408E-A445-0C87EB9F89A2}">
                <ask:lineSketchStyleProps xmlns:ask="http://schemas.microsoft.com/office/drawing/2018/sketchyshapes" sd="1695569584">
                  <a:prstGeom prst="rect">
                    <a:avLst/>
                  </a:prstGeom>
                  <ask:type>
                    <ask:lineSketchScribble/>
                  </ask:type>
                </ask:lineSketchStyleProps>
              </a:ext>
            </a:extLst>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2493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81E6F-AE7F-3E21-79AF-67D635526544}"/>
              </a:ext>
            </a:extLst>
          </p:cNvPr>
          <p:cNvSpPr>
            <a:spLocks noGrp="1"/>
          </p:cNvSpPr>
          <p:nvPr>
            <p:ph type="title"/>
          </p:nvPr>
        </p:nvSpPr>
        <p:spPr>
          <a:xfrm>
            <a:off x="691763" y="896112"/>
            <a:ext cx="11410122" cy="1325563"/>
          </a:xfrm>
        </p:spPr>
        <p:txBody>
          <a:bodyPr/>
          <a:lstStyle/>
          <a:p>
            <a:r>
              <a:rPr lang="en-US" dirty="0"/>
              <a:t>Polariton and Photon generation</a:t>
            </a:r>
          </a:p>
        </p:txBody>
      </p:sp>
      <p:sp>
        <p:nvSpPr>
          <p:cNvPr id="3" name="Table Placeholder 2">
            <a:extLst>
              <a:ext uri="{FF2B5EF4-FFF2-40B4-BE49-F238E27FC236}">
                <a16:creationId xmlns:a16="http://schemas.microsoft.com/office/drawing/2014/main" id="{A00451DA-9333-BB85-EC68-94935CC55559}"/>
              </a:ext>
            </a:extLst>
          </p:cNvPr>
          <p:cNvSpPr>
            <a:spLocks noGrp="1"/>
          </p:cNvSpPr>
          <p:nvPr>
            <p:ph type="tbl" sz="quarter" idx="13"/>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42C5F11E-6DA9-99E7-82AC-7A8208427D16}"/>
              </a:ext>
            </a:extLst>
          </p:cNvPr>
          <p:cNvSpPr>
            <a:spLocks noGrp="1"/>
          </p:cNvSpPr>
          <p:nvPr>
            <p:ph type="sldNum" sz="quarter" idx="12"/>
          </p:nvPr>
        </p:nvSpPr>
        <p:spPr/>
        <p:txBody>
          <a:bodyPr/>
          <a:lstStyle/>
          <a:p>
            <a:fld id="{B5CEABB6-07DC-46E8-9B57-56EC44A396E5}" type="slidenum">
              <a:rPr lang="en-US" smtClean="0"/>
              <a:pPr/>
              <a:t>7</a:t>
            </a:fld>
            <a:endParaRPr lang="en-US" dirty="0"/>
          </a:p>
        </p:txBody>
      </p:sp>
      <p:pic>
        <p:nvPicPr>
          <p:cNvPr id="56" name="Picture 55">
            <a:extLst>
              <a:ext uri="{FF2B5EF4-FFF2-40B4-BE49-F238E27FC236}">
                <a16:creationId xmlns:a16="http://schemas.microsoft.com/office/drawing/2014/main" id="{46D51323-E59E-E790-694E-99D0DBE0D321}"/>
              </a:ext>
            </a:extLst>
          </p:cNvPr>
          <p:cNvPicPr>
            <a:picLocks noChangeAspect="1"/>
          </p:cNvPicPr>
          <p:nvPr/>
        </p:nvPicPr>
        <p:blipFill>
          <a:blip r:embed="rId2"/>
          <a:stretch>
            <a:fillRect/>
          </a:stretch>
        </p:blipFill>
        <p:spPr>
          <a:xfrm>
            <a:off x="762000" y="2290473"/>
            <a:ext cx="10823050" cy="3451989"/>
          </a:xfrm>
          <a:prstGeom prst="rect">
            <a:avLst/>
          </a:prstGeom>
        </p:spPr>
      </p:pic>
    </p:spTree>
    <p:extLst>
      <p:ext uri="{BB962C8B-B14F-4D97-AF65-F5344CB8AC3E}">
        <p14:creationId xmlns:p14="http://schemas.microsoft.com/office/powerpoint/2010/main" val="3547110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8912D-AFFF-0319-E10A-3975BB896C0C}"/>
              </a:ext>
            </a:extLst>
          </p:cNvPr>
          <p:cNvSpPr>
            <a:spLocks noGrp="1"/>
          </p:cNvSpPr>
          <p:nvPr>
            <p:ph type="title"/>
          </p:nvPr>
        </p:nvSpPr>
        <p:spPr/>
        <p:txBody>
          <a:bodyPr/>
          <a:lstStyle/>
          <a:p>
            <a:r>
              <a:rPr lang="en-US" dirty="0" err="1"/>
              <a:t>pOLAriton</a:t>
            </a:r>
            <a:r>
              <a:rPr lang="en-US" dirty="0"/>
              <a:t> measurement-1</a:t>
            </a:r>
          </a:p>
        </p:txBody>
      </p:sp>
      <p:sp>
        <p:nvSpPr>
          <p:cNvPr id="3" name="Slide Number Placeholder 2">
            <a:extLst>
              <a:ext uri="{FF2B5EF4-FFF2-40B4-BE49-F238E27FC236}">
                <a16:creationId xmlns:a16="http://schemas.microsoft.com/office/drawing/2014/main" id="{1B3B8678-9493-9E92-0CB9-624AD9853B40}"/>
              </a:ext>
            </a:extLst>
          </p:cNvPr>
          <p:cNvSpPr>
            <a:spLocks noGrp="1"/>
          </p:cNvSpPr>
          <p:nvPr>
            <p:ph type="sldNum" sz="quarter" idx="12"/>
          </p:nvPr>
        </p:nvSpPr>
        <p:spPr/>
        <p:txBody>
          <a:bodyPr/>
          <a:lstStyle/>
          <a:p>
            <a:fld id="{B5CEABB6-07DC-46E8-9B57-56EC44A396E5}" type="slidenum">
              <a:rPr lang="en-US" smtClean="0"/>
              <a:pPr/>
              <a:t>8</a:t>
            </a:fld>
            <a:endParaRPr lang="en-US" dirty="0"/>
          </a:p>
        </p:txBody>
      </p:sp>
      <p:sp>
        <p:nvSpPr>
          <p:cNvPr id="4" name="Content Placeholder 3">
            <a:extLst>
              <a:ext uri="{FF2B5EF4-FFF2-40B4-BE49-F238E27FC236}">
                <a16:creationId xmlns:a16="http://schemas.microsoft.com/office/drawing/2014/main" id="{8ED08B2A-50EC-C708-29E5-43B0E11EDF36}"/>
              </a:ext>
            </a:extLst>
          </p:cNvPr>
          <p:cNvSpPr>
            <a:spLocks noGrp="1"/>
          </p:cNvSpPr>
          <p:nvPr>
            <p:ph sz="half" idx="14"/>
          </p:nvPr>
        </p:nvSpPr>
        <p:spPr>
          <a:xfrm>
            <a:off x="524786" y="2590800"/>
            <a:ext cx="4761983" cy="3505200"/>
          </a:xfrm>
        </p:spPr>
        <p:txBody>
          <a:bodyPr/>
          <a:lstStyle/>
          <a:p>
            <a:r>
              <a:rPr lang="en-US" dirty="0"/>
              <a:t> </a:t>
            </a:r>
          </a:p>
          <a:p>
            <a:endParaRPr lang="en-US" dirty="0"/>
          </a:p>
          <a:p>
            <a:endParaRPr lang="en-US" dirty="0"/>
          </a:p>
          <a:p>
            <a:endParaRPr lang="en-US" dirty="0"/>
          </a:p>
          <a:p>
            <a:endParaRPr lang="en-US" sz="900" dirty="0"/>
          </a:p>
          <a:p>
            <a:endParaRPr lang="en-US" sz="900" dirty="0"/>
          </a:p>
          <a:p>
            <a:r>
              <a:rPr lang="en-US" sz="900" dirty="0"/>
              <a:t>     Filter                    Coherent Polariton</a:t>
            </a:r>
            <a:endParaRPr lang="en-US" dirty="0"/>
          </a:p>
        </p:txBody>
      </p:sp>
      <p:sp>
        <p:nvSpPr>
          <p:cNvPr id="5" name="Content Placeholder 4">
            <a:extLst>
              <a:ext uri="{FF2B5EF4-FFF2-40B4-BE49-F238E27FC236}">
                <a16:creationId xmlns:a16="http://schemas.microsoft.com/office/drawing/2014/main" id="{F00EF132-1089-BC72-8302-AA1228A27ECD}"/>
              </a:ext>
            </a:extLst>
          </p:cNvPr>
          <p:cNvSpPr>
            <a:spLocks noGrp="1"/>
          </p:cNvSpPr>
          <p:nvPr>
            <p:ph sz="half" idx="15"/>
          </p:nvPr>
        </p:nvSpPr>
        <p:spPr/>
        <p:txBody>
          <a:bodyPr/>
          <a:lstStyle/>
          <a:p>
            <a:pPr marL="285750" indent="-285750">
              <a:buFont typeface="Wingdings" panose="05000000000000000000" pitchFamily="2" charset="2"/>
              <a:buChar char="§"/>
            </a:pPr>
            <a:r>
              <a:rPr lang="en-US" dirty="0"/>
              <a:t>IR detector was used to measure the Qubits from this step</a:t>
            </a:r>
          </a:p>
          <a:p>
            <a:pPr marL="285750" indent="-285750">
              <a:buFont typeface="Wingdings" panose="05000000000000000000" pitchFamily="2" charset="2"/>
              <a:buChar char="§"/>
            </a:pPr>
            <a:r>
              <a:rPr lang="en-US" dirty="0"/>
              <a:t>Measurement:</a:t>
            </a:r>
          </a:p>
          <a:p>
            <a:pPr marL="742950" lvl="1" indent="-285750">
              <a:buFont typeface="Wingdings" panose="05000000000000000000" pitchFamily="2" charset="2"/>
              <a:buChar char="§"/>
            </a:pPr>
            <a:r>
              <a:rPr lang="en-US" dirty="0">
                <a:latin typeface="Symbol" panose="05050102010706020507" pitchFamily="18" charset="2"/>
              </a:rPr>
              <a:t>a</a:t>
            </a:r>
            <a:r>
              <a:rPr lang="en-US" dirty="0"/>
              <a:t>I1&gt;+</a:t>
            </a:r>
            <a:r>
              <a:rPr lang="en-US" dirty="0">
                <a:latin typeface="Symbol" panose="05050102010706020507" pitchFamily="18" charset="2"/>
              </a:rPr>
              <a:t>b</a:t>
            </a:r>
            <a:r>
              <a:rPr lang="en-US" dirty="0"/>
              <a:t>I0&gt; vales of </a:t>
            </a:r>
            <a:r>
              <a:rPr lang="en-US" dirty="0">
                <a:latin typeface="Symbol" panose="05050102010706020507" pitchFamily="18" charset="2"/>
              </a:rPr>
              <a:t>a</a:t>
            </a:r>
            <a:r>
              <a:rPr lang="en-US" dirty="0"/>
              <a:t> and </a:t>
            </a:r>
            <a:r>
              <a:rPr lang="en-US" dirty="0">
                <a:latin typeface="Symbol" panose="05050102010706020507" pitchFamily="18" charset="2"/>
              </a:rPr>
              <a:t>b</a:t>
            </a:r>
            <a:r>
              <a:rPr lang="en-US" dirty="0"/>
              <a:t> were detected at room temperature repeatedly</a:t>
            </a:r>
          </a:p>
          <a:p>
            <a:endParaRPr lang="en-US" dirty="0"/>
          </a:p>
        </p:txBody>
      </p:sp>
      <p:grpSp>
        <p:nvGrpSpPr>
          <p:cNvPr id="68" name="Group 67">
            <a:extLst>
              <a:ext uri="{FF2B5EF4-FFF2-40B4-BE49-F238E27FC236}">
                <a16:creationId xmlns:a16="http://schemas.microsoft.com/office/drawing/2014/main" id="{B92F6126-B330-A66E-9220-038AB5DE7EAC}"/>
              </a:ext>
            </a:extLst>
          </p:cNvPr>
          <p:cNvGrpSpPr/>
          <p:nvPr/>
        </p:nvGrpSpPr>
        <p:grpSpPr>
          <a:xfrm>
            <a:off x="328869" y="2480807"/>
            <a:ext cx="4895138" cy="2441050"/>
            <a:chOff x="328869" y="2480807"/>
            <a:chExt cx="3246073" cy="1820820"/>
          </a:xfrm>
        </p:grpSpPr>
        <p:sp>
          <p:nvSpPr>
            <p:cNvPr id="6" name="Parallelogram 5">
              <a:extLst>
                <a:ext uri="{FF2B5EF4-FFF2-40B4-BE49-F238E27FC236}">
                  <a16:creationId xmlns:a16="http://schemas.microsoft.com/office/drawing/2014/main" id="{1D73E6BB-8DD3-6133-7E2C-06C62A33B1BD}"/>
                </a:ext>
              </a:extLst>
            </p:cNvPr>
            <p:cNvSpPr/>
            <p:nvPr/>
          </p:nvSpPr>
          <p:spPr>
            <a:xfrm>
              <a:off x="1217255" y="3331596"/>
              <a:ext cx="993913" cy="954157"/>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61DA9521-23D1-4094-7286-74C56D351EC1}"/>
                </a:ext>
              </a:extLst>
            </p:cNvPr>
            <p:cNvGrpSpPr/>
            <p:nvPr/>
          </p:nvGrpSpPr>
          <p:grpSpPr>
            <a:xfrm>
              <a:off x="1510748" y="3428997"/>
              <a:ext cx="563960" cy="85480"/>
              <a:chOff x="1510748" y="3428997"/>
              <a:chExt cx="563960" cy="85480"/>
            </a:xfrm>
          </p:grpSpPr>
          <p:sp>
            <p:nvSpPr>
              <p:cNvPr id="9" name="Oval 8">
                <a:extLst>
                  <a:ext uri="{FF2B5EF4-FFF2-40B4-BE49-F238E27FC236}">
                    <a16:creationId xmlns:a16="http://schemas.microsoft.com/office/drawing/2014/main" id="{0CB5AC31-BAC5-53BB-E4FC-2EDECA92F89E}"/>
                  </a:ext>
                </a:extLst>
              </p:cNvPr>
              <p:cNvSpPr/>
              <p:nvPr/>
            </p:nvSpPr>
            <p:spPr>
              <a:xfrm>
                <a:off x="1510748" y="3429000"/>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9BAA742-679B-9ED0-7DBE-CF42E17BE674}"/>
                  </a:ext>
                </a:extLst>
              </p:cNvPr>
              <p:cNvSpPr/>
              <p:nvPr/>
            </p:nvSpPr>
            <p:spPr>
              <a:xfrm>
                <a:off x="1670480" y="3428999"/>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067FF96-4B4A-2FB7-4DA9-E76C037A653B}"/>
                  </a:ext>
                </a:extLst>
              </p:cNvPr>
              <p:cNvSpPr/>
              <p:nvPr/>
            </p:nvSpPr>
            <p:spPr>
              <a:xfrm>
                <a:off x="1815015" y="3428998"/>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0563F07-38F8-EB1B-81B4-6114DE26D03E}"/>
                  </a:ext>
                </a:extLst>
              </p:cNvPr>
              <p:cNvSpPr/>
              <p:nvPr/>
            </p:nvSpPr>
            <p:spPr>
              <a:xfrm>
                <a:off x="1987244" y="3428997"/>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7C5E08AB-B567-C4B5-BA40-12276BCF1538}"/>
                </a:ext>
              </a:extLst>
            </p:cNvPr>
            <p:cNvGrpSpPr/>
            <p:nvPr/>
          </p:nvGrpSpPr>
          <p:grpSpPr>
            <a:xfrm>
              <a:off x="1467016" y="3588023"/>
              <a:ext cx="563960" cy="85480"/>
              <a:chOff x="1510748" y="3428997"/>
              <a:chExt cx="563960" cy="85480"/>
            </a:xfrm>
          </p:grpSpPr>
          <p:sp>
            <p:nvSpPr>
              <p:cNvPr id="27" name="Oval 26">
                <a:extLst>
                  <a:ext uri="{FF2B5EF4-FFF2-40B4-BE49-F238E27FC236}">
                    <a16:creationId xmlns:a16="http://schemas.microsoft.com/office/drawing/2014/main" id="{05D5ED13-8A53-867B-4BC5-0937F1E652D0}"/>
                  </a:ext>
                </a:extLst>
              </p:cNvPr>
              <p:cNvSpPr/>
              <p:nvPr/>
            </p:nvSpPr>
            <p:spPr>
              <a:xfrm>
                <a:off x="1510748" y="3429000"/>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09DA746F-C6B3-5A3C-E0FD-0ADC8146E88D}"/>
                  </a:ext>
                </a:extLst>
              </p:cNvPr>
              <p:cNvSpPr/>
              <p:nvPr/>
            </p:nvSpPr>
            <p:spPr>
              <a:xfrm>
                <a:off x="1670480" y="3428999"/>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C580FC0-9FFA-AD54-9E99-AB824C370008}"/>
                  </a:ext>
                </a:extLst>
              </p:cNvPr>
              <p:cNvSpPr/>
              <p:nvPr/>
            </p:nvSpPr>
            <p:spPr>
              <a:xfrm>
                <a:off x="1815015" y="3428998"/>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C989339E-119E-1D90-088C-D099D780F0B5}"/>
                  </a:ext>
                </a:extLst>
              </p:cNvPr>
              <p:cNvSpPr/>
              <p:nvPr/>
            </p:nvSpPr>
            <p:spPr>
              <a:xfrm>
                <a:off x="1987244" y="3428997"/>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6A4A283D-C644-41B0-B5F0-E871D683B3E5}"/>
                </a:ext>
              </a:extLst>
            </p:cNvPr>
            <p:cNvGrpSpPr/>
            <p:nvPr/>
          </p:nvGrpSpPr>
          <p:grpSpPr>
            <a:xfrm>
              <a:off x="1423284" y="3723194"/>
              <a:ext cx="563960" cy="85480"/>
              <a:chOff x="1510748" y="3428997"/>
              <a:chExt cx="563960" cy="85480"/>
            </a:xfrm>
          </p:grpSpPr>
          <p:sp>
            <p:nvSpPr>
              <p:cNvPr id="32" name="Oval 31">
                <a:extLst>
                  <a:ext uri="{FF2B5EF4-FFF2-40B4-BE49-F238E27FC236}">
                    <a16:creationId xmlns:a16="http://schemas.microsoft.com/office/drawing/2014/main" id="{64B77F55-AD6F-0CB1-D939-4D69D61216CD}"/>
                  </a:ext>
                </a:extLst>
              </p:cNvPr>
              <p:cNvSpPr/>
              <p:nvPr/>
            </p:nvSpPr>
            <p:spPr>
              <a:xfrm>
                <a:off x="1510748" y="3429000"/>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9DDBBDD-A0B8-8A4F-BEFC-9A10A40160F0}"/>
                  </a:ext>
                </a:extLst>
              </p:cNvPr>
              <p:cNvSpPr/>
              <p:nvPr/>
            </p:nvSpPr>
            <p:spPr>
              <a:xfrm>
                <a:off x="1670480" y="3428999"/>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5CE2DBB9-F681-A51A-A814-E0DC5E69CB5D}"/>
                  </a:ext>
                </a:extLst>
              </p:cNvPr>
              <p:cNvSpPr/>
              <p:nvPr/>
            </p:nvSpPr>
            <p:spPr>
              <a:xfrm>
                <a:off x="1815015" y="3428998"/>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763A764C-F9CC-A030-9D17-7FE1FDB4634A}"/>
                  </a:ext>
                </a:extLst>
              </p:cNvPr>
              <p:cNvSpPr/>
              <p:nvPr/>
            </p:nvSpPr>
            <p:spPr>
              <a:xfrm>
                <a:off x="1987244" y="3428997"/>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5791D33F-6713-2594-035F-0994DC28B04B}"/>
                </a:ext>
              </a:extLst>
            </p:cNvPr>
            <p:cNvGrpSpPr/>
            <p:nvPr/>
          </p:nvGrpSpPr>
          <p:grpSpPr>
            <a:xfrm>
              <a:off x="1379552" y="3851405"/>
              <a:ext cx="563960" cy="85480"/>
              <a:chOff x="1510748" y="3428997"/>
              <a:chExt cx="563960" cy="85480"/>
            </a:xfrm>
          </p:grpSpPr>
          <p:sp>
            <p:nvSpPr>
              <p:cNvPr id="37" name="Oval 36">
                <a:extLst>
                  <a:ext uri="{FF2B5EF4-FFF2-40B4-BE49-F238E27FC236}">
                    <a16:creationId xmlns:a16="http://schemas.microsoft.com/office/drawing/2014/main" id="{E606920F-274C-D7C2-D26E-D2B0A879CEB9}"/>
                  </a:ext>
                </a:extLst>
              </p:cNvPr>
              <p:cNvSpPr/>
              <p:nvPr/>
            </p:nvSpPr>
            <p:spPr>
              <a:xfrm>
                <a:off x="1510748" y="3429000"/>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54B807C0-A99B-3580-ABB7-5B3608944B0C}"/>
                  </a:ext>
                </a:extLst>
              </p:cNvPr>
              <p:cNvSpPr/>
              <p:nvPr/>
            </p:nvSpPr>
            <p:spPr>
              <a:xfrm>
                <a:off x="1670480" y="3428999"/>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BF3B5C9E-14E3-10E9-766D-7911A4945284}"/>
                  </a:ext>
                </a:extLst>
              </p:cNvPr>
              <p:cNvSpPr/>
              <p:nvPr/>
            </p:nvSpPr>
            <p:spPr>
              <a:xfrm>
                <a:off x="1815015" y="3428998"/>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0A05C44-E9E3-01A7-CC1A-3BFA28592837}"/>
                  </a:ext>
                </a:extLst>
              </p:cNvPr>
              <p:cNvSpPr/>
              <p:nvPr/>
            </p:nvSpPr>
            <p:spPr>
              <a:xfrm>
                <a:off x="1987244" y="3428997"/>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C8F50F1C-A7E8-E5DE-BE69-CAD5CCDA4015}"/>
                </a:ext>
              </a:extLst>
            </p:cNvPr>
            <p:cNvGrpSpPr/>
            <p:nvPr/>
          </p:nvGrpSpPr>
          <p:grpSpPr>
            <a:xfrm>
              <a:off x="1316232" y="4110796"/>
              <a:ext cx="563960" cy="85480"/>
              <a:chOff x="1510748" y="3428997"/>
              <a:chExt cx="563960" cy="85480"/>
            </a:xfrm>
          </p:grpSpPr>
          <p:sp>
            <p:nvSpPr>
              <p:cNvPr id="42" name="Oval 41">
                <a:extLst>
                  <a:ext uri="{FF2B5EF4-FFF2-40B4-BE49-F238E27FC236}">
                    <a16:creationId xmlns:a16="http://schemas.microsoft.com/office/drawing/2014/main" id="{A052B79C-C727-7A3A-4CE7-DA3B234FE9BE}"/>
                  </a:ext>
                </a:extLst>
              </p:cNvPr>
              <p:cNvSpPr/>
              <p:nvPr/>
            </p:nvSpPr>
            <p:spPr>
              <a:xfrm>
                <a:off x="1510748" y="3429000"/>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3" name="Oval 42">
                <a:extLst>
                  <a:ext uri="{FF2B5EF4-FFF2-40B4-BE49-F238E27FC236}">
                    <a16:creationId xmlns:a16="http://schemas.microsoft.com/office/drawing/2014/main" id="{D8B68374-4BC9-2B95-6A6C-576DB12C9C77}"/>
                  </a:ext>
                </a:extLst>
              </p:cNvPr>
              <p:cNvSpPr/>
              <p:nvPr/>
            </p:nvSpPr>
            <p:spPr>
              <a:xfrm>
                <a:off x="1670480" y="3428999"/>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3293B00F-FD1C-0783-BC0B-F6E0E7BE2E51}"/>
                  </a:ext>
                </a:extLst>
              </p:cNvPr>
              <p:cNvSpPr/>
              <p:nvPr/>
            </p:nvSpPr>
            <p:spPr>
              <a:xfrm>
                <a:off x="1815015" y="3428998"/>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3E16C55A-8684-B3FA-99A3-EB25B3A9E9A3}"/>
                  </a:ext>
                </a:extLst>
              </p:cNvPr>
              <p:cNvSpPr/>
              <p:nvPr/>
            </p:nvSpPr>
            <p:spPr>
              <a:xfrm>
                <a:off x="1987244" y="3428997"/>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1FD70116-A0E6-7B8A-9334-F75DC8A146A9}"/>
                </a:ext>
              </a:extLst>
            </p:cNvPr>
            <p:cNvGrpSpPr/>
            <p:nvPr/>
          </p:nvGrpSpPr>
          <p:grpSpPr>
            <a:xfrm>
              <a:off x="1344768" y="3974650"/>
              <a:ext cx="563960" cy="85480"/>
              <a:chOff x="1510748" y="3428997"/>
              <a:chExt cx="563960" cy="85480"/>
            </a:xfrm>
          </p:grpSpPr>
          <p:sp>
            <p:nvSpPr>
              <p:cNvPr id="53" name="Oval 52">
                <a:extLst>
                  <a:ext uri="{FF2B5EF4-FFF2-40B4-BE49-F238E27FC236}">
                    <a16:creationId xmlns:a16="http://schemas.microsoft.com/office/drawing/2014/main" id="{19652980-2EE7-8041-E4CF-4E1CF047E9D0}"/>
                  </a:ext>
                </a:extLst>
              </p:cNvPr>
              <p:cNvSpPr/>
              <p:nvPr/>
            </p:nvSpPr>
            <p:spPr>
              <a:xfrm>
                <a:off x="1510748" y="3429000"/>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30EB9F86-CB8F-79A9-739F-35B2B2BC4DAF}"/>
                  </a:ext>
                </a:extLst>
              </p:cNvPr>
              <p:cNvSpPr/>
              <p:nvPr/>
            </p:nvSpPr>
            <p:spPr>
              <a:xfrm>
                <a:off x="1670480" y="3428999"/>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274B965A-E07D-8BC0-A513-608C70284684}"/>
                  </a:ext>
                </a:extLst>
              </p:cNvPr>
              <p:cNvSpPr/>
              <p:nvPr/>
            </p:nvSpPr>
            <p:spPr>
              <a:xfrm>
                <a:off x="1815015" y="3428998"/>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2010846F-C5CA-CF6F-744C-F1E5E3E7A2CB}"/>
                  </a:ext>
                </a:extLst>
              </p:cNvPr>
              <p:cNvSpPr/>
              <p:nvPr/>
            </p:nvSpPr>
            <p:spPr>
              <a:xfrm>
                <a:off x="1987244" y="3428997"/>
                <a:ext cx="87464" cy="8547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57" name="Parallelogram 56">
              <a:extLst>
                <a:ext uri="{FF2B5EF4-FFF2-40B4-BE49-F238E27FC236}">
                  <a16:creationId xmlns:a16="http://schemas.microsoft.com/office/drawing/2014/main" id="{101AC8CD-9F48-C09E-03AE-B4B833DDAA97}"/>
                </a:ext>
              </a:extLst>
            </p:cNvPr>
            <p:cNvSpPr/>
            <p:nvPr/>
          </p:nvSpPr>
          <p:spPr>
            <a:xfrm>
              <a:off x="640948" y="3347470"/>
              <a:ext cx="486228" cy="954157"/>
            </a:xfrm>
            <a:prstGeom prst="parallelogram">
              <a:avLst>
                <a:gd name="adj" fmla="val 5280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FDB8D6E6-2B74-3C64-330A-AB143592FEAF}"/>
                </a:ext>
              </a:extLst>
            </p:cNvPr>
            <p:cNvSpPr/>
            <p:nvPr/>
          </p:nvSpPr>
          <p:spPr>
            <a:xfrm>
              <a:off x="328869" y="2480807"/>
              <a:ext cx="838863" cy="37371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800" dirty="0"/>
                <a:t>IR Source</a:t>
              </a:r>
            </a:p>
          </p:txBody>
        </p:sp>
        <p:cxnSp>
          <p:nvCxnSpPr>
            <p:cNvPr id="60" name="Straight Arrow Connector 59">
              <a:extLst>
                <a:ext uri="{FF2B5EF4-FFF2-40B4-BE49-F238E27FC236}">
                  <a16:creationId xmlns:a16="http://schemas.microsoft.com/office/drawing/2014/main" id="{DB50FF9D-4479-463A-11E4-EA1BB3BF964A}"/>
                </a:ext>
              </a:extLst>
            </p:cNvPr>
            <p:cNvCxnSpPr>
              <a:stCxn id="58" idx="4"/>
            </p:cNvCxnSpPr>
            <p:nvPr/>
          </p:nvCxnSpPr>
          <p:spPr>
            <a:xfrm flipH="1">
              <a:off x="748300" y="2854518"/>
              <a:ext cx="1" cy="1039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626F3E41-DFEC-C246-C786-D7C62CA3CA70}"/>
                </a:ext>
              </a:extLst>
            </p:cNvPr>
            <p:cNvCxnSpPr>
              <a:stCxn id="57" idx="5"/>
              <a:endCxn id="6" idx="5"/>
            </p:cNvCxnSpPr>
            <p:nvPr/>
          </p:nvCxnSpPr>
          <p:spPr>
            <a:xfrm flipV="1">
              <a:off x="769315" y="3808675"/>
              <a:ext cx="567210" cy="15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 name="Rectangle: Diagonal Corners Snipped 63">
              <a:extLst>
                <a:ext uri="{FF2B5EF4-FFF2-40B4-BE49-F238E27FC236}">
                  <a16:creationId xmlns:a16="http://schemas.microsoft.com/office/drawing/2014/main" id="{E2FFCBAD-0BE1-5EEE-A2A6-0F8BC03F37FE}"/>
                </a:ext>
              </a:extLst>
            </p:cNvPr>
            <p:cNvSpPr/>
            <p:nvPr/>
          </p:nvSpPr>
          <p:spPr>
            <a:xfrm>
              <a:off x="2541272" y="3624794"/>
              <a:ext cx="1033670" cy="373711"/>
            </a:xfrm>
            <a:prstGeom prst="snip2DiagRect">
              <a:avLst>
                <a:gd name="adj1" fmla="val 50000"/>
                <a:gd name="adj2"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Detector</a:t>
              </a:r>
            </a:p>
            <a:p>
              <a:pPr algn="ctr"/>
              <a:r>
                <a:rPr lang="en-US" sz="1000" dirty="0">
                  <a:latin typeface="Symbol" panose="05050102010706020507" pitchFamily="18" charset="2"/>
                </a:rPr>
                <a:t>a</a:t>
              </a:r>
              <a:r>
                <a:rPr lang="en-US" sz="1000" dirty="0"/>
                <a:t>I1&gt;+</a:t>
              </a:r>
              <a:r>
                <a:rPr lang="en-US" sz="1000" dirty="0">
                  <a:latin typeface="Symbol" panose="05050102010706020507" pitchFamily="18" charset="2"/>
                </a:rPr>
                <a:t>b</a:t>
              </a:r>
              <a:r>
                <a:rPr lang="en-US" sz="1000" dirty="0"/>
                <a:t>I0&gt;</a:t>
              </a:r>
            </a:p>
          </p:txBody>
        </p:sp>
        <p:cxnSp>
          <p:nvCxnSpPr>
            <p:cNvPr id="66" name="Straight Arrow Connector 65">
              <a:extLst>
                <a:ext uri="{FF2B5EF4-FFF2-40B4-BE49-F238E27FC236}">
                  <a16:creationId xmlns:a16="http://schemas.microsoft.com/office/drawing/2014/main" id="{784B8735-C122-62FD-2B08-EEEC5850716C}"/>
                </a:ext>
              </a:extLst>
            </p:cNvPr>
            <p:cNvCxnSpPr>
              <a:stCxn id="6" idx="2"/>
              <a:endCxn id="64" idx="2"/>
            </p:cNvCxnSpPr>
            <p:nvPr/>
          </p:nvCxnSpPr>
          <p:spPr>
            <a:xfrm>
              <a:off x="2091898" y="3808675"/>
              <a:ext cx="449374" cy="2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6293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424F-E68A-C9C7-801B-2C76246D0901}"/>
              </a:ext>
            </a:extLst>
          </p:cNvPr>
          <p:cNvSpPr>
            <a:spLocks noGrp="1"/>
          </p:cNvSpPr>
          <p:nvPr>
            <p:ph type="title"/>
          </p:nvPr>
        </p:nvSpPr>
        <p:spPr/>
        <p:txBody>
          <a:bodyPr/>
          <a:lstStyle/>
          <a:p>
            <a:r>
              <a:rPr lang="en-US" dirty="0"/>
              <a:t>Polariton to photon</a:t>
            </a:r>
          </a:p>
        </p:txBody>
      </p:sp>
      <mc:AlternateContent xmlns:mc="http://schemas.openxmlformats.org/markup-compatibility/2006" xmlns:a14="http://schemas.microsoft.com/office/drawing/2010/main">
        <mc:Choice Requires="a14">
          <p:sp>
            <p:nvSpPr>
              <p:cNvPr id="3" name="Table Placeholder 2">
                <a:extLst>
                  <a:ext uri="{FF2B5EF4-FFF2-40B4-BE49-F238E27FC236}">
                    <a16:creationId xmlns:a16="http://schemas.microsoft.com/office/drawing/2014/main" id="{1C9280E7-B7F8-2A00-C9FF-5A3513B68250}"/>
                  </a:ext>
                </a:extLst>
              </p:cNvPr>
              <p:cNvSpPr>
                <a:spLocks noGrp="1"/>
              </p:cNvSpPr>
              <p:nvPr>
                <p:ph type="tbl" sz="quarter" idx="13"/>
              </p:nvPr>
            </p:nvSpPr>
            <p:spPr/>
            <p:txBody>
              <a:bodyPr/>
              <a:lstStyle/>
              <a:p>
                <a:r>
                  <a:rPr lang="en-US" dirty="0"/>
                  <a:t>Strong coupling of photon with electric dipole carrying excitation</a:t>
                </a:r>
              </a:p>
              <a:p>
                <a:pPr lvl="1"/>
                <a:r>
                  <a:rPr lang="en-US" dirty="0"/>
                  <a:t>Hamiltonian=</a:t>
                </a:r>
                <a14:m>
                  <m:oMath xmlns:m="http://schemas.openxmlformats.org/officeDocument/2006/math">
                    <m:r>
                      <a:rPr lang="en-US" i="1" smtClean="0">
                        <a:latin typeface="Cambria Math" panose="02040503050406030204" pitchFamily="18" charset="0"/>
                      </a:rPr>
                      <m:t>ℏ</m:t>
                    </m:r>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𝜔</m:t>
                        </m:r>
                      </m:e>
                      <m:sub>
                        <m:r>
                          <a:rPr lang="en-US" i="1" smtClean="0">
                            <a:latin typeface="Cambria Math" panose="02040503050406030204" pitchFamily="18" charset="0"/>
                          </a:rPr>
                          <m:t>𝑝</m:t>
                        </m:r>
                      </m:sub>
                    </m:sSub>
                    <m:sSubSup>
                      <m:sSubSupPr>
                        <m:ctrlPr>
                          <a:rPr lang="en-US" i="1" smtClean="0">
                            <a:solidFill>
                              <a:srgbClr val="836967"/>
                            </a:solidFill>
                            <a:latin typeface="Cambria Math" panose="02040503050406030204" pitchFamily="18" charset="0"/>
                          </a:rPr>
                        </m:ctrlPr>
                      </m:sSubSupPr>
                      <m:e>
                        <m:r>
                          <a:rPr lang="en-US" i="1" smtClean="0">
                            <a:latin typeface="Cambria Math" panose="02040503050406030204" pitchFamily="18" charset="0"/>
                          </a:rPr>
                          <m:t>𝑎</m:t>
                        </m:r>
                      </m:e>
                      <m:sub>
                        <m:r>
                          <a:rPr lang="en-US" i="1" smtClean="0">
                            <a:latin typeface="Cambria Math" panose="02040503050406030204" pitchFamily="18" charset="0"/>
                          </a:rPr>
                          <m:t>𝑝</m:t>
                        </m:r>
                      </m:sub>
                      <m:sup>
                        <m:r>
                          <a:rPr lang="en-US" i="1" smtClean="0">
                            <a:latin typeface="Cambria Math" panose="02040503050406030204" pitchFamily="18" charset="0"/>
                          </a:rPr>
                          <m:t>†</m:t>
                        </m:r>
                      </m:sup>
                    </m:sSubSup>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𝑎</m:t>
                        </m:r>
                      </m:e>
                      <m:sub>
                        <m:r>
                          <a:rPr lang="en-US" i="1" smtClean="0">
                            <a:latin typeface="Cambria Math" panose="02040503050406030204" pitchFamily="18" charset="0"/>
                          </a:rPr>
                          <m:t>𝑝</m:t>
                        </m:r>
                      </m:sub>
                    </m:sSub>
                    <m:r>
                      <a:rPr lang="en-US" i="1" smtClean="0">
                        <a:latin typeface="Cambria Math" panose="02040503050406030204" pitchFamily="18" charset="0"/>
                      </a:rPr>
                      <m:t>+</m:t>
                    </m:r>
                    <m:r>
                      <a:rPr lang="en-US" i="1" smtClean="0">
                        <a:latin typeface="Cambria Math" panose="02040503050406030204" pitchFamily="18" charset="0"/>
                      </a:rPr>
                      <m:t>𝛴</m:t>
                    </m:r>
                    <m:r>
                      <a:rPr lang="en-US" i="1" smtClean="0">
                        <a:latin typeface="Cambria Math" panose="02040503050406030204" pitchFamily="18" charset="0"/>
                      </a:rPr>
                      <m:t>ℏ</m:t>
                    </m:r>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𝜔</m:t>
                        </m:r>
                      </m:e>
                      <m:sub>
                        <m:r>
                          <a:rPr lang="en-US" i="1" smtClean="0">
                            <a:latin typeface="Cambria Math" panose="02040503050406030204" pitchFamily="18" charset="0"/>
                          </a:rPr>
                          <m:t>𝑘</m:t>
                        </m:r>
                      </m:sub>
                    </m:sSub>
                    <m:sSubSup>
                      <m:sSubSupPr>
                        <m:ctrlPr>
                          <a:rPr lang="en-US" i="1" smtClean="0">
                            <a:solidFill>
                              <a:srgbClr val="836967"/>
                            </a:solidFill>
                            <a:latin typeface="Cambria Math" panose="02040503050406030204" pitchFamily="18" charset="0"/>
                          </a:rPr>
                        </m:ctrlPr>
                      </m:sSubSupPr>
                      <m:e>
                        <m:r>
                          <a:rPr lang="en-US" i="1" smtClean="0">
                            <a:latin typeface="Cambria Math" panose="02040503050406030204" pitchFamily="18" charset="0"/>
                          </a:rPr>
                          <m:t>𝑎</m:t>
                        </m:r>
                      </m:e>
                      <m:sub>
                        <m:r>
                          <a:rPr lang="en-US" i="1" smtClean="0">
                            <a:latin typeface="Cambria Math" panose="02040503050406030204" pitchFamily="18" charset="0"/>
                          </a:rPr>
                          <m:t>𝑘</m:t>
                        </m:r>
                      </m:sub>
                      <m:sup>
                        <m:r>
                          <a:rPr lang="en-US" i="1" smtClean="0">
                            <a:latin typeface="Cambria Math" panose="02040503050406030204" pitchFamily="18" charset="0"/>
                          </a:rPr>
                          <m:t>†</m:t>
                        </m:r>
                      </m:sup>
                    </m:sSubSup>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𝑎</m:t>
                        </m:r>
                      </m:e>
                      <m:sub>
                        <m:r>
                          <a:rPr lang="en-US"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𝑎</m:t>
                        </m:r>
                      </m:e>
                      <m:sub>
                        <m:r>
                          <a:rPr lang="en-US" i="1">
                            <a:latin typeface="Cambria Math" panose="02040503050406030204" pitchFamily="18" charset="0"/>
                          </a:rPr>
                          <m:t>𝑝</m:t>
                        </m:r>
                      </m:sub>
                      <m:sup>
                        <m:r>
                          <a:rPr lang="en-US" i="1">
                            <a:latin typeface="Cambria Math" panose="02040503050406030204" pitchFamily="18" charset="0"/>
                          </a:rPr>
                          <m:t>†</m:t>
                        </m:r>
                      </m:sup>
                    </m:sSubSup>
                  </m:oMath>
                </a14:m>
                <a:r>
                  <a:rPr lang="en-US" dirty="0">
                    <a:solidFill>
                      <a:srgbClr val="836967"/>
                    </a:solidFill>
                  </a:rPr>
                  <a:t> </a:t>
                </a:r>
                <a14:m>
                  <m:oMath xmlns:m="http://schemas.openxmlformats.org/officeDocument/2006/math">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𝑘</m:t>
                        </m:r>
                      </m:sub>
                    </m:sSub>
                  </m:oMath>
                </a14:m>
                <a:r>
                  <a:rPr lang="en-US" dirty="0"/>
                  <a:t>+</a:t>
                </a:r>
                <a:r>
                  <a:rPr lang="en-US" dirty="0">
                    <a:solidFill>
                      <a:srgbClr val="836967"/>
                    </a:solidFill>
                  </a:rPr>
                  <a:t> </a:t>
                </a:r>
                <a14:m>
                  <m:oMath xmlns:m="http://schemas.openxmlformats.org/officeDocument/2006/math">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𝑝</m:t>
                        </m:r>
                      </m:sub>
                    </m:sSub>
                  </m:oMath>
                </a14:m>
                <a:r>
                  <a:rPr lang="en-US" dirty="0">
                    <a:solidFill>
                      <a:srgbClr val="836967"/>
                    </a:solidFill>
                  </a:rPr>
                  <a:t> </a:t>
                </a:r>
                <a14:m>
                  <m:oMath xmlns:m="http://schemas.openxmlformats.org/officeDocument/2006/math">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𝑎</m:t>
                        </m:r>
                      </m:e>
                      <m:sub>
                        <m:r>
                          <a:rPr lang="en-US" i="1">
                            <a:latin typeface="Cambria Math" panose="02040503050406030204" pitchFamily="18" charset="0"/>
                          </a:rPr>
                          <m:t>𝑘</m:t>
                        </m:r>
                      </m:sub>
                      <m:sup>
                        <m:r>
                          <a:rPr lang="en-US" i="1">
                            <a:latin typeface="Cambria Math" panose="02040503050406030204" pitchFamily="18" charset="0"/>
                          </a:rPr>
                          <m:t>†</m:t>
                        </m:r>
                      </m:sup>
                    </m:sSubSup>
                  </m:oMath>
                </a14:m>
                <a:r>
                  <a:rPr lang="en-US" dirty="0"/>
                  <a:t>)</a:t>
                </a:r>
              </a:p>
              <a:p>
                <a:r>
                  <a:rPr lang="en-US" dirty="0"/>
                  <a:t>In this system, the polariton can decay into one or more photons. Using Fermi’s Golden Rule, the transition rate </a:t>
                </a:r>
              </a:p>
              <a:p>
                <a:pPr lvl="1"/>
                <a14:m>
                  <m:oMath xmlns:m="http://schemas.openxmlformats.org/officeDocument/2006/math">
                    <m:r>
                      <a:rPr lang="en-US" i="1" smtClean="0">
                        <a:latin typeface="Cambria Math" panose="02040503050406030204" pitchFamily="18" charset="0"/>
                      </a:rPr>
                      <m:t>𝛤</m:t>
                    </m:r>
                    <m:r>
                      <a:rPr lang="en-US" i="1" smtClean="0">
                        <a:latin typeface="Cambria Math" panose="02040503050406030204" pitchFamily="18" charset="0"/>
                      </a:rPr>
                      <m:t>=</m:t>
                    </m:r>
                    <m:d>
                      <m:dPr>
                        <m:begChr m:val="|"/>
                        <m:endChr m:val="|"/>
                        <m:ctrlPr>
                          <a:rPr lang="en-US" i="1" smtClean="0">
                            <a:latin typeface="Cambria Math" panose="02040503050406030204" pitchFamily="18" charset="0"/>
                          </a:rPr>
                        </m:ctrlPr>
                      </m:dPr>
                      <m:e>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r>
                              <a:rPr lang="en-US" i="1">
                                <a:latin typeface="Cambria Math" panose="02040503050406030204" pitchFamily="18" charset="0"/>
                              </a:rPr>
                              <m:t>ℏ</m:t>
                            </m:r>
                          </m:den>
                        </m:f>
                        <m:d>
                          <m:dPr>
                            <m:begChr m:val="⟨"/>
                            <m:endChr m:val="⟩"/>
                            <m:ctrlPr>
                              <a:rPr lang="en-US" i="1">
                                <a:latin typeface="Cambria Math" panose="02040503050406030204" pitchFamily="18" charset="0"/>
                              </a:rPr>
                            </m:ctrlPr>
                          </m:dPr>
                          <m:e>
                            <m:r>
                              <a:rPr lang="en-US" i="1">
                                <a:latin typeface="Cambria Math" panose="02040503050406030204" pitchFamily="18" charset="0"/>
                              </a:rPr>
                              <m:t>𝑓</m:t>
                            </m:r>
                          </m:e>
                          <m:e>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𝑖𝑛𝑡</m:t>
                                </m:r>
                              </m:sub>
                            </m:sSub>
                          </m:e>
                          <m:e>
                            <m:r>
                              <a:rPr lang="en-US" i="1">
                                <a:latin typeface="Cambria Math" panose="02040503050406030204" pitchFamily="18" charset="0"/>
                              </a:rPr>
                              <m:t>𝑖</m:t>
                            </m:r>
                          </m:e>
                        </m:d>
                      </m:e>
                    </m:d>
                  </m:oMath>
                </a14:m>
                <a:r>
                  <a:rPr lang="en-US" baseline="30000" dirty="0"/>
                  <a:t>2 </a:t>
                </a:r>
                <a14:m>
                  <m:oMath xmlns:m="http://schemas.openxmlformats.org/officeDocument/2006/math">
                    <m:r>
                      <a:rPr lang="en-US" i="1" baseline="30000" smtClean="0">
                        <a:latin typeface="Cambria Math" panose="02040503050406030204" pitchFamily="18" charset="0"/>
                        <a:ea typeface="Cambria Math" panose="02040503050406030204" pitchFamily="18" charset="0"/>
                      </a:rPr>
                      <m:t>𝜌</m:t>
                    </m:r>
                  </m:oMath>
                </a14:m>
                <a:r>
                  <a:rPr lang="en-US" baseline="-25000" dirty="0"/>
                  <a:t>E</a:t>
                </a:r>
              </a:p>
              <a:p>
                <a:endParaRPr lang="en-US" dirty="0"/>
              </a:p>
            </p:txBody>
          </p:sp>
        </mc:Choice>
        <mc:Fallback xmlns="">
          <p:sp>
            <p:nvSpPr>
              <p:cNvPr id="3" name="Table Placeholder 2">
                <a:extLst>
                  <a:ext uri="{FF2B5EF4-FFF2-40B4-BE49-F238E27FC236}">
                    <a16:creationId xmlns:a16="http://schemas.microsoft.com/office/drawing/2014/main" id="{1C9280E7-B7F8-2A00-C9FF-5A3513B68250}"/>
                  </a:ext>
                </a:extLst>
              </p:cNvPr>
              <p:cNvSpPr>
                <a:spLocks noGrp="1" noRot="1" noChangeAspect="1" noMove="1" noResize="1" noEditPoints="1" noAdjustHandles="1" noChangeArrowheads="1" noChangeShapeType="1" noTextEdit="1"/>
              </p:cNvSpPr>
              <p:nvPr>
                <p:ph type="tbl" sz="quarter" idx="13"/>
              </p:nvPr>
            </p:nvSpPr>
            <p:spPr>
              <a:blipFill>
                <a:blip r:embed="rId2"/>
                <a:stretch>
                  <a:fillRect l="-1029" t="-165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9A3BAAD-E382-1D5A-C661-8C3737C5BD94}"/>
              </a:ext>
            </a:extLst>
          </p:cNvPr>
          <p:cNvSpPr>
            <a:spLocks noGrp="1"/>
          </p:cNvSpPr>
          <p:nvPr>
            <p:ph type="sldNum" sz="quarter" idx="12"/>
          </p:nvPr>
        </p:nvSpPr>
        <p:spPr/>
        <p:txBody>
          <a:bodyPr/>
          <a:lstStyle/>
          <a:p>
            <a:fld id="{B5CEABB6-07DC-46E8-9B57-56EC44A396E5}" type="slidenum">
              <a:rPr lang="en-US" smtClean="0"/>
              <a:pPr/>
              <a:t>9</a:t>
            </a:fld>
            <a:endParaRPr lang="en-US" dirty="0"/>
          </a:p>
        </p:txBody>
      </p:sp>
    </p:spTree>
    <p:extLst>
      <p:ext uri="{BB962C8B-B14F-4D97-AF65-F5344CB8AC3E}">
        <p14:creationId xmlns:p14="http://schemas.microsoft.com/office/powerpoint/2010/main" val="2242837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0F7E-85CC-122C-CB05-B681648692C5}"/>
              </a:ext>
            </a:extLst>
          </p:cNvPr>
          <p:cNvSpPr>
            <a:spLocks noGrp="1"/>
          </p:cNvSpPr>
          <p:nvPr>
            <p:ph type="title"/>
          </p:nvPr>
        </p:nvSpPr>
        <p:spPr/>
        <p:txBody>
          <a:bodyPr/>
          <a:lstStyle/>
          <a:p>
            <a:r>
              <a:rPr lang="en-US" dirty="0"/>
              <a:t>Photon to Exciton</a:t>
            </a:r>
          </a:p>
        </p:txBody>
      </p:sp>
      <p:sp>
        <p:nvSpPr>
          <p:cNvPr id="3" name="Slide Number Placeholder 2">
            <a:extLst>
              <a:ext uri="{FF2B5EF4-FFF2-40B4-BE49-F238E27FC236}">
                <a16:creationId xmlns:a16="http://schemas.microsoft.com/office/drawing/2014/main" id="{73343B6B-012D-9FDA-A88B-D094D8733637}"/>
              </a:ext>
            </a:extLst>
          </p:cNvPr>
          <p:cNvSpPr>
            <a:spLocks noGrp="1"/>
          </p:cNvSpPr>
          <p:nvPr>
            <p:ph type="sldNum" sz="quarter" idx="12"/>
          </p:nvPr>
        </p:nvSpPr>
        <p:spPr/>
        <p:txBody>
          <a:bodyPr/>
          <a:lstStyle/>
          <a:p>
            <a:fld id="{B5CEABB6-07DC-46E8-9B57-56EC44A396E5}" type="slidenum">
              <a:rPr lang="en-US" smtClean="0"/>
              <a:pPr/>
              <a:t>10</a:t>
            </a:fld>
            <a:endParaRPr lang="en-US"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683424A6-6836-AC98-E35B-2EC457FA6F91}"/>
                  </a:ext>
                </a:extLst>
              </p:cNvPr>
              <p:cNvSpPr>
                <a:spLocks noGrp="1"/>
              </p:cNvSpPr>
              <p:nvPr>
                <p:ph sz="half" idx="14"/>
              </p:nvPr>
            </p:nvSpPr>
            <p:spPr>
              <a:xfrm>
                <a:off x="426642" y="2062480"/>
                <a:ext cx="4515035" cy="3505200"/>
              </a:xfrm>
            </p:spPr>
            <p:txBody>
              <a:bodyPr/>
              <a:lstStyle/>
              <a:p>
                <a:r>
                  <a:rPr lang="en-US" dirty="0"/>
                  <a:t>Photon to “Bandon”</a:t>
                </a:r>
              </a:p>
              <a:p>
                <a14:m>
                  <m:oMath xmlns:m="http://schemas.openxmlformats.org/officeDocument/2006/math">
                    <m:r>
                      <a:rPr lang="en-US" i="1" smtClean="0">
                        <a:latin typeface="Cambria Math" panose="02040503050406030204" pitchFamily="18" charset="0"/>
                      </a:rPr>
                      <m:t>𝛤</m:t>
                    </m:r>
                    <m:r>
                      <a:rPr lang="en-US" i="1" smtClean="0">
                        <a:latin typeface="Cambria Math" panose="02040503050406030204" pitchFamily="18" charset="0"/>
                      </a:rPr>
                      <m:t>=</m:t>
                    </m:r>
                    <m:d>
                      <m:dPr>
                        <m:begChr m:val="|"/>
                        <m:endChr m:val="|"/>
                        <m:ctrlPr>
                          <a:rPr lang="en-US" i="1" smtClean="0">
                            <a:latin typeface="Cambria Math" panose="02040503050406030204" pitchFamily="18" charset="0"/>
                          </a:rPr>
                        </m:ctrlPr>
                      </m:dPr>
                      <m:e>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r>
                              <a:rPr lang="en-US" i="1">
                                <a:latin typeface="Cambria Math" panose="02040503050406030204" pitchFamily="18" charset="0"/>
                              </a:rPr>
                              <m:t>ℏ</m:t>
                            </m:r>
                          </m:den>
                        </m:f>
                        <m:d>
                          <m:dPr>
                            <m:begChr m:val="⟨"/>
                            <m:endChr m:val="⟩"/>
                            <m:ctrlPr>
                              <a:rPr lang="en-US" i="1">
                                <a:latin typeface="Cambria Math" panose="02040503050406030204" pitchFamily="18" charset="0"/>
                              </a:rPr>
                            </m:ctrlPr>
                          </m:dPr>
                          <m:e>
                            <m:r>
                              <a:rPr lang="en-US" i="1">
                                <a:latin typeface="Cambria Math" panose="02040503050406030204" pitchFamily="18" charset="0"/>
                              </a:rPr>
                              <m:t>𝑓</m:t>
                            </m:r>
                          </m:e>
                          <m:e>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𝑖𝑛𝑡</m:t>
                                </m:r>
                              </m:sub>
                            </m:sSub>
                          </m:e>
                          <m:e>
                            <m:r>
                              <a:rPr lang="en-US" i="1">
                                <a:latin typeface="Cambria Math" panose="02040503050406030204" pitchFamily="18" charset="0"/>
                              </a:rPr>
                              <m:t>𝑖</m:t>
                            </m:r>
                          </m:e>
                        </m:d>
                      </m:e>
                    </m:d>
                  </m:oMath>
                </a14:m>
                <a:r>
                  <a:rPr lang="en-US" baseline="30000" dirty="0"/>
                  <a:t>2 </a:t>
                </a:r>
                <a14:m>
                  <m:oMath xmlns:m="http://schemas.openxmlformats.org/officeDocument/2006/math">
                    <m:r>
                      <a:rPr lang="en-US" i="1" baseline="30000" smtClean="0">
                        <a:latin typeface="Cambria Math" panose="02040503050406030204" pitchFamily="18" charset="0"/>
                        <a:ea typeface="Cambria Math" panose="02040503050406030204" pitchFamily="18" charset="0"/>
                      </a:rPr>
                      <m:t>𝜌</m:t>
                    </m:r>
                  </m:oMath>
                </a14:m>
                <a:r>
                  <a:rPr lang="en-US" baseline="-25000" dirty="0"/>
                  <a:t>E</a:t>
                </a:r>
              </a:p>
              <a:p>
                <a:endParaRPr lang="en-US" dirty="0"/>
              </a:p>
            </p:txBody>
          </p:sp>
        </mc:Choice>
        <mc:Fallback xmlns="">
          <p:sp>
            <p:nvSpPr>
              <p:cNvPr id="4" name="Content Placeholder 3">
                <a:extLst>
                  <a:ext uri="{FF2B5EF4-FFF2-40B4-BE49-F238E27FC236}">
                    <a16:creationId xmlns:a16="http://schemas.microsoft.com/office/drawing/2014/main" id="{683424A6-6836-AC98-E35B-2EC457FA6F91}"/>
                  </a:ext>
                </a:extLst>
              </p:cNvPr>
              <p:cNvSpPr>
                <a:spLocks noGrp="1" noRot="1" noChangeAspect="1" noMove="1" noResize="1" noEditPoints="1" noAdjustHandles="1" noChangeArrowheads="1" noChangeShapeType="1" noTextEdit="1"/>
              </p:cNvSpPr>
              <p:nvPr>
                <p:ph sz="half" idx="14"/>
              </p:nvPr>
            </p:nvSpPr>
            <p:spPr>
              <a:xfrm>
                <a:off x="426642" y="2062480"/>
                <a:ext cx="4515035" cy="3505200"/>
              </a:xfrm>
              <a:blipFill>
                <a:blip r:embed="rId2"/>
                <a:stretch>
                  <a:fillRect l="-1215" t="-1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4227161E-0618-D6C9-A2BB-CB0EB1BCA42F}"/>
                  </a:ext>
                </a:extLst>
              </p:cNvPr>
              <p:cNvSpPr>
                <a:spLocks noGrp="1"/>
              </p:cNvSpPr>
              <p:nvPr>
                <p:ph sz="half" idx="15"/>
              </p:nvPr>
            </p:nvSpPr>
            <p:spPr>
              <a:xfrm>
                <a:off x="5649924" y="1458462"/>
                <a:ext cx="5029200" cy="5399538"/>
              </a:xfrm>
            </p:spPr>
            <p:txBody>
              <a:bodyPr/>
              <a:lstStyle/>
              <a:p>
                <a:r>
                  <a:rPr lang="en-US" dirty="0"/>
                  <a:t>“Bandon” to Exciton</a:t>
                </a:r>
              </a:p>
              <a:p>
                <a:endParaRPr lang="en-US" dirty="0"/>
              </a:p>
              <a:p>
                <a14:m>
                  <m:oMath xmlns:m="http://schemas.openxmlformats.org/officeDocument/2006/math">
                    <m:r>
                      <a:rPr lang="en-US" i="1" dirty="0" smtClean="0">
                        <a:latin typeface="Cambria Math" panose="02040503050406030204" pitchFamily="18" charset="0"/>
                      </a:rPr>
                      <m:t>𝐻</m:t>
                    </m:r>
                    <m:r>
                      <a:rPr lang="en-US" i="0" dirty="0" smtClean="0">
                        <a:latin typeface="Cambria Math" panose="02040503050406030204" pitchFamily="18" charset="0"/>
                      </a:rPr>
                      <m:t>=ℏ</m:t>
                    </m:r>
                    <m:r>
                      <a:rPr lang="en-US" i="1" dirty="0" smtClean="0">
                        <a:latin typeface="Cambria Math" panose="02040503050406030204" pitchFamily="18" charset="0"/>
                      </a:rPr>
                      <m:t>𝜔</m:t>
                    </m:r>
                    <m:sSup>
                      <m:sSupPr>
                        <m:ctrlPr>
                          <a:rPr lang="en-US" i="1" dirty="0" smtClean="0">
                            <a:solidFill>
                              <a:srgbClr val="836967"/>
                            </a:solidFill>
                            <a:latin typeface="Cambria Math" panose="02040503050406030204" pitchFamily="18" charset="0"/>
                          </a:rPr>
                        </m:ctrlPr>
                      </m:sSupPr>
                      <m:e>
                        <m:r>
                          <a:rPr lang="en-US" i="1" dirty="0" smtClean="0">
                            <a:latin typeface="Cambria Math" panose="02040503050406030204" pitchFamily="18" charset="0"/>
                          </a:rPr>
                          <m:t>𝑎</m:t>
                        </m:r>
                      </m:e>
                      <m:sup>
                        <m:r>
                          <a:rPr lang="en-US" i="0" dirty="0" smtClean="0">
                            <a:latin typeface="Cambria Math" panose="02040503050406030204" pitchFamily="18" charset="0"/>
                          </a:rPr>
                          <m:t>†</m:t>
                        </m:r>
                      </m:sup>
                    </m:sSup>
                    <m:r>
                      <a:rPr lang="en-US" i="1" dirty="0" smtClean="0">
                        <a:latin typeface="Cambria Math" panose="02040503050406030204" pitchFamily="18" charset="0"/>
                      </a:rPr>
                      <m:t>𝑎</m:t>
                    </m:r>
                    <m:r>
                      <a:rPr lang="en-US" i="0" dirty="0" smtClean="0">
                        <a:latin typeface="Cambria Math" panose="02040503050406030204" pitchFamily="18" charset="0"/>
                      </a:rPr>
                      <m:t>+</m:t>
                    </m:r>
                    <m:nary>
                      <m:naryPr>
                        <m:chr m:val="∑"/>
                        <m:limLoc m:val="undOvr"/>
                        <m:grow m:val="on"/>
                        <m:supHide m:val="on"/>
                        <m:ctrlPr>
                          <a:rPr lang="en-US" i="1" dirty="0" smtClean="0">
                            <a:latin typeface="Cambria Math" panose="02040503050406030204" pitchFamily="18" charset="0"/>
                          </a:rPr>
                        </m:ctrlPr>
                      </m:naryPr>
                      <m:sub>
                        <m:r>
                          <a:rPr lang="en-US" i="1" dirty="0" smtClean="0">
                            <a:latin typeface="Cambria Math" panose="02040503050406030204" pitchFamily="18" charset="0"/>
                          </a:rPr>
                          <m:t>𝑘</m:t>
                        </m:r>
                      </m:sub>
                      <m:sup/>
                      <m:e>
                        <m:sSub>
                          <m:sSubPr>
                            <m:ctrlPr>
                              <a:rPr lang="en-US" i="1" dirty="0" smtClean="0">
                                <a:solidFill>
                                  <a:srgbClr val="836967"/>
                                </a:solidFill>
                                <a:latin typeface="Cambria Math" panose="02040503050406030204" pitchFamily="18" charset="0"/>
                              </a:rPr>
                            </m:ctrlPr>
                          </m:sSubPr>
                          <m:e>
                            <m:r>
                              <a:rPr lang="en-US" i="1" dirty="0" smtClean="0">
                                <a:latin typeface="Cambria Math" panose="02040503050406030204" pitchFamily="18" charset="0"/>
                              </a:rPr>
                              <m:t>𝜖</m:t>
                            </m:r>
                          </m:e>
                          <m:sub>
                            <m:r>
                              <a:rPr lang="en-US" i="1" dirty="0" smtClean="0">
                                <a:latin typeface="Cambria Math" panose="02040503050406030204" pitchFamily="18" charset="0"/>
                              </a:rPr>
                              <m:t>𝑘</m:t>
                            </m:r>
                          </m:sub>
                        </m:sSub>
                        <m:sSubSup>
                          <m:sSubSupPr>
                            <m:ctrlPr>
                              <a:rPr lang="en-US" i="1" dirty="0" smtClean="0">
                                <a:solidFill>
                                  <a:srgbClr val="836967"/>
                                </a:solidFill>
                                <a:latin typeface="Cambria Math" panose="02040503050406030204" pitchFamily="18" charset="0"/>
                              </a:rPr>
                            </m:ctrlPr>
                          </m:sSubSupPr>
                          <m:e>
                            <m:r>
                              <a:rPr lang="en-US" i="1" dirty="0" smtClean="0">
                                <a:latin typeface="Cambria Math" panose="02040503050406030204" pitchFamily="18" charset="0"/>
                              </a:rPr>
                              <m:t>𝐶</m:t>
                            </m:r>
                          </m:e>
                          <m:sub>
                            <m:r>
                              <a:rPr lang="en-US" i="1" dirty="0" smtClean="0">
                                <a:latin typeface="Cambria Math" panose="02040503050406030204" pitchFamily="18" charset="0"/>
                              </a:rPr>
                              <m:t>𝑘</m:t>
                            </m:r>
                          </m:sub>
                          <m:sup>
                            <m:r>
                              <a:rPr lang="en-US" i="0" dirty="0" smtClean="0">
                                <a:latin typeface="Cambria Math" panose="02040503050406030204" pitchFamily="18" charset="0"/>
                              </a:rPr>
                              <m:t>†</m:t>
                            </m:r>
                          </m:sup>
                        </m:sSubSup>
                        <m:sSub>
                          <m:sSubPr>
                            <m:ctrlPr>
                              <a:rPr lang="en-US" i="1" dirty="0" smtClean="0">
                                <a:solidFill>
                                  <a:srgbClr val="836967"/>
                                </a:solidFill>
                                <a:latin typeface="Cambria Math" panose="02040503050406030204" pitchFamily="18" charset="0"/>
                              </a:rPr>
                            </m:ctrlPr>
                          </m:sSubPr>
                          <m:e>
                            <m:r>
                              <a:rPr lang="en-US" i="1" dirty="0" smtClean="0">
                                <a:latin typeface="Cambria Math" panose="02040503050406030204" pitchFamily="18" charset="0"/>
                              </a:rPr>
                              <m:t>𝐶</m:t>
                            </m:r>
                          </m:e>
                          <m:sub>
                            <m:r>
                              <a:rPr lang="en-US" i="1" dirty="0" smtClean="0">
                                <a:latin typeface="Cambria Math" panose="02040503050406030204" pitchFamily="18" charset="0"/>
                              </a:rPr>
                              <m:t>𝑘</m:t>
                            </m:r>
                          </m:sub>
                        </m:sSub>
                      </m:e>
                    </m:nary>
                    <m:r>
                      <a:rPr lang="en-US" i="0" dirty="0" smtClean="0">
                        <a:latin typeface="Cambria Math" panose="02040503050406030204" pitchFamily="18" charset="0"/>
                      </a:rPr>
                      <m:t>+</m:t>
                    </m:r>
                    <m:r>
                      <a:rPr lang="en-US" i="1" dirty="0" smtClean="0">
                        <a:latin typeface="Cambria Math" panose="02040503050406030204" pitchFamily="18" charset="0"/>
                      </a:rPr>
                      <m:t>𝑔</m:t>
                    </m:r>
                    <m:r>
                      <a:rPr lang="en-US" b="0" i="1" dirty="0" smtClean="0">
                        <a:latin typeface="Cambria Math" panose="02040503050406030204" pitchFamily="18" charset="0"/>
                      </a:rPr>
                      <m:t>(</m:t>
                    </m:r>
                    <m:sSup>
                      <m:sSupPr>
                        <m:ctrlPr>
                          <a:rPr lang="en-US" i="1" dirty="0" smtClean="0">
                            <a:solidFill>
                              <a:srgbClr val="836967"/>
                            </a:solidFill>
                            <a:latin typeface="Cambria Math" panose="02040503050406030204" pitchFamily="18" charset="0"/>
                          </a:rPr>
                        </m:ctrlPr>
                      </m:sSupPr>
                      <m:e>
                        <m:r>
                          <a:rPr lang="en-US" i="1" dirty="0" smtClean="0">
                            <a:latin typeface="Cambria Math" panose="02040503050406030204" pitchFamily="18" charset="0"/>
                          </a:rPr>
                          <m:t>𝑎</m:t>
                        </m:r>
                      </m:e>
                      <m:sup>
                        <m:r>
                          <a:rPr lang="en-US" i="0" dirty="0" smtClean="0">
                            <a:latin typeface="Cambria Math" panose="02040503050406030204" pitchFamily="18" charset="0"/>
                          </a:rPr>
                          <m:t>†</m:t>
                        </m:r>
                      </m:sup>
                    </m:sSup>
                    <m:sSub>
                      <m:sSubPr>
                        <m:ctrlPr>
                          <a:rPr lang="en-US" i="1" dirty="0">
                            <a:solidFill>
                              <a:srgbClr val="836967"/>
                            </a:solidFill>
                            <a:latin typeface="Cambria Math" panose="02040503050406030204" pitchFamily="18" charset="0"/>
                          </a:rPr>
                        </m:ctrlPr>
                      </m:sSubPr>
                      <m:e>
                        <m:r>
                          <a:rPr lang="en-US" i="1" dirty="0">
                            <a:latin typeface="Cambria Math" panose="02040503050406030204" pitchFamily="18" charset="0"/>
                          </a:rPr>
                          <m:t>𝑐</m:t>
                        </m:r>
                      </m:e>
                      <m:sub>
                        <m:r>
                          <a:rPr lang="en-US" i="1" dirty="0">
                            <a:latin typeface="Cambria Math" panose="02040503050406030204" pitchFamily="18" charset="0"/>
                          </a:rPr>
                          <m:t>𝑘</m:t>
                        </m:r>
                      </m:sub>
                    </m:sSub>
                    <m:r>
                      <a:rPr lang="en-US" dirty="0">
                        <a:latin typeface="Cambria Math" panose="02040503050406030204" pitchFamily="18" charset="0"/>
                      </a:rPr>
                      <m:t>+</m:t>
                    </m:r>
                    <m:r>
                      <a:rPr lang="en-US" i="1" dirty="0">
                        <a:latin typeface="Cambria Math" panose="02040503050406030204" pitchFamily="18" charset="0"/>
                      </a:rPr>
                      <m:t>𝑎</m:t>
                    </m:r>
                    <m:sSubSup>
                      <m:sSubSupPr>
                        <m:ctrlPr>
                          <a:rPr lang="en-US" i="1" dirty="0">
                            <a:solidFill>
                              <a:srgbClr val="836967"/>
                            </a:solidFill>
                            <a:latin typeface="Cambria Math" panose="02040503050406030204" pitchFamily="18" charset="0"/>
                          </a:rPr>
                        </m:ctrlPr>
                      </m:sSubSupPr>
                      <m:e>
                        <m:r>
                          <a:rPr lang="en-US" i="1" dirty="0">
                            <a:latin typeface="Cambria Math" panose="02040503050406030204" pitchFamily="18" charset="0"/>
                          </a:rPr>
                          <m:t>𝑐</m:t>
                        </m:r>
                      </m:e>
                      <m:sub>
                        <m:r>
                          <a:rPr lang="en-US" i="1" dirty="0">
                            <a:latin typeface="Cambria Math" panose="02040503050406030204" pitchFamily="18" charset="0"/>
                          </a:rPr>
                          <m:t>𝑘</m:t>
                        </m:r>
                      </m:sub>
                      <m:sup>
                        <m:r>
                          <a:rPr lang="en-US" dirty="0">
                            <a:latin typeface="Cambria Math" panose="02040503050406030204" pitchFamily="18" charset="0"/>
                          </a:rPr>
                          <m:t>†</m:t>
                        </m:r>
                      </m:sup>
                    </m:sSubSup>
                  </m:oMath>
                </a14:m>
                <a:r>
                  <a:rPr lang="en-US" dirty="0"/>
                  <a:t>)</a:t>
                </a:r>
              </a:p>
              <a:p>
                <a:endParaRPr lang="en-US" dirty="0"/>
              </a:p>
              <a:p>
                <a:r>
                  <a:rPr lang="en-US" sz="2400" dirty="0"/>
                  <a:t>I0&gt;	</a:t>
                </a:r>
                <a:r>
                  <a:rPr lang="en-US" sz="2400" dirty="0">
                    <a:sym typeface="Wingdings" panose="05000000000000000000" pitchFamily="2" charset="2"/>
                  </a:rPr>
                  <a:t>  I1&gt;</a:t>
                </a:r>
              </a:p>
              <a:p>
                <a:r>
                  <a:rPr lang="en-US" dirty="0">
                    <a:sym typeface="Wingdings" panose="05000000000000000000" pitchFamily="2" charset="2"/>
                  </a:rPr>
                  <a:t>Transition Amplitude: The probability amplitude for transitioning between states can be described by the time evolution operator:</a:t>
                </a:r>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sym typeface="Wingdings" panose="05000000000000000000" pitchFamily="2" charset="2"/>
                        </a:rPr>
                        <m:t>𝑈</m:t>
                      </m:r>
                      <m:d>
                        <m:dPr>
                          <m:ctrlPr>
                            <a:rPr lang="en-US" i="1" dirty="0">
                              <a:solidFill>
                                <a:srgbClr val="836967"/>
                              </a:solidFill>
                              <a:latin typeface="Cambria Math" panose="02040503050406030204" pitchFamily="18" charset="0"/>
                              <a:sym typeface="Wingdings" panose="05000000000000000000" pitchFamily="2" charset="2"/>
                            </a:rPr>
                          </m:ctrlPr>
                        </m:dPr>
                        <m:e>
                          <m:r>
                            <a:rPr lang="en-US" i="1" dirty="0">
                              <a:latin typeface="Cambria Math" panose="02040503050406030204" pitchFamily="18" charset="0"/>
                              <a:sym typeface="Wingdings" panose="05000000000000000000" pitchFamily="2" charset="2"/>
                            </a:rPr>
                            <m:t>𝑡</m:t>
                          </m:r>
                        </m:e>
                      </m:d>
                      <m:r>
                        <a:rPr lang="en-US" i="0" dirty="0">
                          <a:latin typeface="Cambria Math" panose="02040503050406030204" pitchFamily="18" charset="0"/>
                          <a:sym typeface="Wingdings" panose="05000000000000000000" pitchFamily="2" charset="2"/>
                        </a:rPr>
                        <m:t>=−</m:t>
                      </m:r>
                      <m:sSup>
                        <m:sSupPr>
                          <m:ctrlPr>
                            <a:rPr lang="en-US" i="1" dirty="0">
                              <a:solidFill>
                                <a:srgbClr val="836967"/>
                              </a:solidFill>
                              <a:latin typeface="Cambria Math" panose="02040503050406030204" pitchFamily="18" charset="0"/>
                              <a:sym typeface="Wingdings" panose="05000000000000000000" pitchFamily="2" charset="2"/>
                            </a:rPr>
                          </m:ctrlPr>
                        </m:sSupPr>
                        <m:e>
                          <m:r>
                            <a:rPr lang="en-US" i="0" dirty="0">
                              <a:latin typeface="Cambria Math" panose="02040503050406030204" pitchFamily="18" charset="0"/>
                              <a:sym typeface="Wingdings" panose="05000000000000000000" pitchFamily="2" charset="2"/>
                            </a:rPr>
                            <m:t>ⅇ</m:t>
                          </m:r>
                        </m:e>
                        <m:sup>
                          <m:r>
                            <a:rPr lang="en-US" i="0" dirty="0">
                              <a:latin typeface="Cambria Math" panose="02040503050406030204" pitchFamily="18" charset="0"/>
                              <a:sym typeface="Wingdings" panose="05000000000000000000" pitchFamily="2" charset="2"/>
                            </a:rPr>
                            <m:t>ⅈ</m:t>
                          </m:r>
                          <m:r>
                            <a:rPr lang="en-US" i="1" dirty="0">
                              <a:latin typeface="Cambria Math" panose="02040503050406030204" pitchFamily="18" charset="0"/>
                              <a:sym typeface="Wingdings" panose="05000000000000000000" pitchFamily="2" charset="2"/>
                            </a:rPr>
                            <m:t>𝐻</m:t>
                          </m:r>
                          <m:f>
                            <m:fPr>
                              <m:type m:val="skw"/>
                              <m:ctrlPr>
                                <a:rPr lang="en-US" i="1" dirty="0">
                                  <a:solidFill>
                                    <a:srgbClr val="836967"/>
                                  </a:solidFill>
                                  <a:latin typeface="Cambria Math" panose="02040503050406030204" pitchFamily="18" charset="0"/>
                                  <a:sym typeface="Wingdings" panose="05000000000000000000" pitchFamily="2" charset="2"/>
                                </a:rPr>
                              </m:ctrlPr>
                            </m:fPr>
                            <m:num>
                              <m:r>
                                <a:rPr lang="en-US" i="1" dirty="0">
                                  <a:latin typeface="Cambria Math" panose="02040503050406030204" pitchFamily="18" charset="0"/>
                                  <a:sym typeface="Wingdings" panose="05000000000000000000" pitchFamily="2" charset="2"/>
                                </a:rPr>
                                <m:t>𝑡</m:t>
                              </m:r>
                            </m:num>
                            <m:den>
                              <m:r>
                                <a:rPr lang="en-US" i="0" dirty="0">
                                  <a:latin typeface="Cambria Math" panose="02040503050406030204" pitchFamily="18" charset="0"/>
                                  <a:sym typeface="Wingdings" panose="05000000000000000000" pitchFamily="2" charset="2"/>
                                </a:rPr>
                                <m:t>ℏ</m:t>
                              </m:r>
                            </m:den>
                          </m:f>
                        </m:sup>
                      </m:sSup>
                    </m:oMath>
                  </m:oMathPara>
                </a14:m>
                <a:endParaRPr lang="en-US" dirty="0">
                  <a:sym typeface="Wingdings" panose="05000000000000000000" pitchFamily="2" charset="2"/>
                </a:endParaRPr>
              </a:p>
              <a:p>
                <a:r>
                  <a:rPr lang="en-US" dirty="0">
                    <a:sym typeface="Wingdings" panose="05000000000000000000" pitchFamily="2" charset="2"/>
                  </a:rPr>
                  <a:t>This governs the dynamics of how the photovoltaic material interacts with the qubits, allowing the absorption of photons and electron excitation.</a:t>
                </a:r>
              </a:p>
              <a:p>
                <a:endParaRPr lang="en-US" dirty="0">
                  <a:sym typeface="Wingdings" panose="05000000000000000000" pitchFamily="2" charset="2"/>
                </a:endParaRPr>
              </a:p>
              <a:p>
                <a:endParaRPr lang="en-US" dirty="0">
                  <a:sym typeface="Wingdings" panose="05000000000000000000" pitchFamily="2" charset="2"/>
                </a:endParaRPr>
              </a:p>
              <a:p>
                <a:endParaRPr lang="en-US" sz="2800" dirty="0"/>
              </a:p>
            </p:txBody>
          </p:sp>
        </mc:Choice>
        <mc:Fallback xmlns="">
          <p:sp>
            <p:nvSpPr>
              <p:cNvPr id="5" name="Content Placeholder 4">
                <a:extLst>
                  <a:ext uri="{FF2B5EF4-FFF2-40B4-BE49-F238E27FC236}">
                    <a16:creationId xmlns:a16="http://schemas.microsoft.com/office/drawing/2014/main" id="{4227161E-0618-D6C9-A2BB-CB0EB1BCA42F}"/>
                  </a:ext>
                </a:extLst>
              </p:cNvPr>
              <p:cNvSpPr>
                <a:spLocks noGrp="1" noRot="1" noChangeAspect="1" noMove="1" noResize="1" noEditPoints="1" noAdjustHandles="1" noChangeArrowheads="1" noChangeShapeType="1" noTextEdit="1"/>
              </p:cNvSpPr>
              <p:nvPr>
                <p:ph sz="half" idx="15"/>
              </p:nvPr>
            </p:nvSpPr>
            <p:spPr>
              <a:xfrm>
                <a:off x="5649924" y="1458462"/>
                <a:ext cx="5029200" cy="5399538"/>
              </a:xfrm>
              <a:blipFill>
                <a:blip r:embed="rId3"/>
                <a:stretch>
                  <a:fillRect l="-1939" t="-903" r="-16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14B89F7-5E15-2595-1386-19A8B6E7CE91}"/>
                  </a:ext>
                </a:extLst>
              </p:cNvPr>
              <p:cNvSpPr txBox="1"/>
              <p:nvPr/>
            </p:nvSpPr>
            <p:spPr>
              <a:xfrm>
                <a:off x="-281605" y="3424936"/>
                <a:ext cx="6648804" cy="1548886"/>
              </a:xfrm>
              <a:prstGeom prst="rect">
                <a:avLst/>
              </a:prstGeom>
              <a:noFill/>
            </p:spPr>
            <p:txBody>
              <a:bodyPr wrap="square">
                <a:spAutoFit/>
              </a:bodyPr>
              <a:lstStyle/>
              <a:p>
                <a:pPr lvl="1"/>
                <a:r>
                  <a:rPr lang="en-US" dirty="0"/>
                  <a:t>Ii&gt;=</a:t>
                </a:r>
                <a14:m>
                  <m:oMath xmlns:m="http://schemas.openxmlformats.org/officeDocument/2006/math">
                    <m:r>
                      <a:rPr lang="en-US" i="1" smtClean="0">
                        <a:latin typeface="Cambria Math" panose="02040503050406030204" pitchFamily="18" charset="0"/>
                      </a:rPr>
                      <m:t>ℏ</m:t>
                    </m:r>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𝜔</m:t>
                        </m:r>
                      </m:e>
                      <m:sub>
                        <m:r>
                          <a:rPr lang="en-US" i="1" smtClean="0">
                            <a:latin typeface="Cambria Math" panose="02040503050406030204" pitchFamily="18" charset="0"/>
                          </a:rPr>
                          <m:t>𝑝</m:t>
                        </m:r>
                      </m:sub>
                    </m:sSub>
                    <m:sSubSup>
                      <m:sSubSupPr>
                        <m:ctrlPr>
                          <a:rPr lang="en-US" i="1" smtClean="0">
                            <a:solidFill>
                              <a:srgbClr val="836967"/>
                            </a:solidFill>
                            <a:latin typeface="Cambria Math" panose="02040503050406030204" pitchFamily="18" charset="0"/>
                          </a:rPr>
                        </m:ctrlPr>
                      </m:sSubSupPr>
                      <m:e>
                        <m:r>
                          <a:rPr lang="en-US" i="1" smtClean="0">
                            <a:latin typeface="Cambria Math" panose="02040503050406030204" pitchFamily="18" charset="0"/>
                          </a:rPr>
                          <m:t>𝑎</m:t>
                        </m:r>
                      </m:e>
                      <m:sub>
                        <m:r>
                          <a:rPr lang="en-US" i="1" smtClean="0">
                            <a:latin typeface="Cambria Math" panose="02040503050406030204" pitchFamily="18" charset="0"/>
                          </a:rPr>
                          <m:t>𝑝</m:t>
                        </m:r>
                      </m:sub>
                      <m:sup>
                        <m:r>
                          <a:rPr lang="en-US" i="1" smtClean="0">
                            <a:latin typeface="Cambria Math" panose="02040503050406030204" pitchFamily="18" charset="0"/>
                          </a:rPr>
                          <m:t>†</m:t>
                        </m:r>
                      </m:sup>
                    </m:sSubSup>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𝑎</m:t>
                        </m:r>
                      </m:e>
                      <m:sub>
                        <m:r>
                          <a:rPr lang="en-US" i="1" smtClean="0">
                            <a:latin typeface="Cambria Math" panose="02040503050406030204" pitchFamily="18" charset="0"/>
                          </a:rPr>
                          <m:t>𝑝</m:t>
                        </m:r>
                      </m:sub>
                    </m:sSub>
                    <m:r>
                      <a:rPr lang="en-US" i="1" smtClean="0">
                        <a:latin typeface="Cambria Math" panose="02040503050406030204" pitchFamily="18" charset="0"/>
                      </a:rPr>
                      <m:t>+</m:t>
                    </m:r>
                    <m:r>
                      <a:rPr lang="en-US" i="1" smtClean="0">
                        <a:latin typeface="Cambria Math" panose="02040503050406030204" pitchFamily="18" charset="0"/>
                      </a:rPr>
                      <m:t>𝛴</m:t>
                    </m:r>
                    <m:r>
                      <a:rPr lang="en-US" i="1" smtClean="0">
                        <a:latin typeface="Cambria Math" panose="02040503050406030204" pitchFamily="18" charset="0"/>
                      </a:rPr>
                      <m:t>ℏ</m:t>
                    </m:r>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𝜔</m:t>
                        </m:r>
                      </m:e>
                      <m:sub>
                        <m:r>
                          <a:rPr lang="en-US" i="1" smtClean="0">
                            <a:latin typeface="Cambria Math" panose="02040503050406030204" pitchFamily="18" charset="0"/>
                          </a:rPr>
                          <m:t>𝑘</m:t>
                        </m:r>
                      </m:sub>
                    </m:sSub>
                    <m:sSubSup>
                      <m:sSubSupPr>
                        <m:ctrlPr>
                          <a:rPr lang="en-US" i="1" smtClean="0">
                            <a:solidFill>
                              <a:srgbClr val="836967"/>
                            </a:solidFill>
                            <a:latin typeface="Cambria Math" panose="02040503050406030204" pitchFamily="18" charset="0"/>
                          </a:rPr>
                        </m:ctrlPr>
                      </m:sSubSupPr>
                      <m:e>
                        <m:r>
                          <a:rPr lang="en-US" i="1" smtClean="0">
                            <a:latin typeface="Cambria Math" panose="02040503050406030204" pitchFamily="18" charset="0"/>
                          </a:rPr>
                          <m:t>𝑎</m:t>
                        </m:r>
                      </m:e>
                      <m:sub>
                        <m:r>
                          <a:rPr lang="en-US" i="1" smtClean="0">
                            <a:latin typeface="Cambria Math" panose="02040503050406030204" pitchFamily="18" charset="0"/>
                          </a:rPr>
                          <m:t>𝑘</m:t>
                        </m:r>
                      </m:sub>
                      <m:sup>
                        <m:r>
                          <a:rPr lang="en-US" i="1" smtClean="0">
                            <a:latin typeface="Cambria Math" panose="02040503050406030204" pitchFamily="18" charset="0"/>
                          </a:rPr>
                          <m:t>†</m:t>
                        </m:r>
                      </m:sup>
                    </m:sSubSup>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𝑎</m:t>
                        </m:r>
                      </m:e>
                      <m:sub>
                        <m:r>
                          <a:rPr lang="en-US"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𝑎</m:t>
                        </m:r>
                      </m:e>
                      <m:sub>
                        <m:r>
                          <a:rPr lang="en-US" i="1">
                            <a:latin typeface="Cambria Math" panose="02040503050406030204" pitchFamily="18" charset="0"/>
                          </a:rPr>
                          <m:t>𝑝</m:t>
                        </m:r>
                      </m:sub>
                      <m:sup>
                        <m:r>
                          <a:rPr lang="en-US" i="1">
                            <a:latin typeface="Cambria Math" panose="02040503050406030204" pitchFamily="18" charset="0"/>
                          </a:rPr>
                          <m:t>†</m:t>
                        </m:r>
                      </m:sup>
                    </m:sSubSup>
                  </m:oMath>
                </a14:m>
                <a:r>
                  <a:rPr lang="en-US" dirty="0">
                    <a:solidFill>
                      <a:srgbClr val="836967"/>
                    </a:solidFill>
                  </a:rPr>
                  <a:t> </a:t>
                </a:r>
                <a14:m>
                  <m:oMath xmlns:m="http://schemas.openxmlformats.org/officeDocument/2006/math">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𝑘</m:t>
                        </m:r>
                      </m:sub>
                    </m:sSub>
                  </m:oMath>
                </a14:m>
                <a:r>
                  <a:rPr lang="en-US" dirty="0"/>
                  <a:t>+</a:t>
                </a:r>
                <a:r>
                  <a:rPr lang="en-US" dirty="0">
                    <a:solidFill>
                      <a:srgbClr val="836967"/>
                    </a:solidFill>
                  </a:rPr>
                  <a:t> </a:t>
                </a:r>
                <a14:m>
                  <m:oMath xmlns:m="http://schemas.openxmlformats.org/officeDocument/2006/math">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𝑝</m:t>
                        </m:r>
                      </m:sub>
                    </m:sSub>
                  </m:oMath>
                </a14:m>
                <a:r>
                  <a:rPr lang="en-US" dirty="0">
                    <a:solidFill>
                      <a:srgbClr val="836967"/>
                    </a:solidFill>
                  </a:rPr>
                  <a:t> </a:t>
                </a:r>
                <a14:m>
                  <m:oMath xmlns:m="http://schemas.openxmlformats.org/officeDocument/2006/math">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𝑎</m:t>
                        </m:r>
                      </m:e>
                      <m:sub>
                        <m:r>
                          <a:rPr lang="en-US" i="1">
                            <a:latin typeface="Cambria Math" panose="02040503050406030204" pitchFamily="18" charset="0"/>
                          </a:rPr>
                          <m:t>𝑘</m:t>
                        </m:r>
                      </m:sub>
                      <m:sup>
                        <m:r>
                          <a:rPr lang="en-US" i="1">
                            <a:latin typeface="Cambria Math" panose="02040503050406030204" pitchFamily="18" charset="0"/>
                          </a:rPr>
                          <m:t>†</m:t>
                        </m:r>
                      </m:sup>
                    </m:sSubSup>
                  </m:oMath>
                </a14:m>
                <a:r>
                  <a:rPr lang="en-US" dirty="0"/>
                  <a:t>)</a:t>
                </a:r>
              </a:p>
              <a:p>
                <a:pPr lvl="1"/>
                <a:r>
                  <a:rPr lang="en-US" dirty="0"/>
                  <a:t>If&gt;= </a:t>
                </a:r>
                <a14:m>
                  <m:oMath xmlns:m="http://schemas.openxmlformats.org/officeDocument/2006/math">
                    <m:r>
                      <a:rPr lang="en-US" i="1" smtClean="0">
                        <a:latin typeface="Cambria Math" panose="02040503050406030204" pitchFamily="18" charset="0"/>
                      </a:rPr>
                      <m:t>ℏ</m:t>
                    </m:r>
                    <m:sSub>
                      <m:sSubPr>
                        <m:ctrlPr>
                          <a:rPr lang="en-US" i="1" smtClean="0">
                            <a:solidFill>
                              <a:srgbClr val="836967"/>
                            </a:solidFill>
                            <a:latin typeface="Cambria Math" panose="02040503050406030204" pitchFamily="18" charset="0"/>
                          </a:rPr>
                        </m:ctrlPr>
                      </m:sSubPr>
                      <m:e>
                        <m:r>
                          <a:rPr lang="en-US" i="1" smtClean="0">
                            <a:latin typeface="Cambria Math" panose="02040503050406030204" pitchFamily="18" charset="0"/>
                          </a:rPr>
                          <m:t>𝜔</m:t>
                        </m:r>
                      </m:e>
                      <m:sub>
                        <m:r>
                          <a:rPr lang="en-US" b="0" i="1" smtClean="0">
                            <a:latin typeface="Cambria Math" panose="02040503050406030204" pitchFamily="18" charset="0"/>
                          </a:rPr>
                          <m:t>𝑓</m:t>
                        </m:r>
                      </m:sub>
                    </m:sSub>
                  </m:oMath>
                </a14:m>
                <a:endParaRPr lang="en-US" dirty="0"/>
              </a:p>
              <a:p>
                <a:pPr lvl="1"/>
                <a:endParaRPr lang="en-US" sz="1400" i="1" dirty="0">
                  <a:latin typeface="Cambria Math" panose="02040503050406030204" pitchFamily="18" charset="0"/>
                </a:endParaRPr>
              </a:p>
              <a:p>
                <a:pPr lvl="1"/>
                <a14:m>
                  <m:oMath xmlns:m="http://schemas.openxmlformats.org/officeDocument/2006/math">
                    <m:r>
                      <a:rPr lang="en-US" sz="1400" i="1" smtClean="0">
                        <a:latin typeface="Cambria Math" panose="02040503050406030204" pitchFamily="18" charset="0"/>
                      </a:rPr>
                      <m:t>𝛤</m:t>
                    </m:r>
                    <m:r>
                      <a:rPr lang="en-US" sz="1400" i="1" smtClean="0">
                        <a:latin typeface="Cambria Math" panose="02040503050406030204" pitchFamily="18" charset="0"/>
                      </a:rPr>
                      <m:t>=</m:t>
                    </m:r>
                    <m:d>
                      <m:dPr>
                        <m:begChr m:val="|"/>
                        <m:endChr m:val="|"/>
                        <m:ctrlPr>
                          <a:rPr lang="en-US" sz="1400" i="1" smtClean="0">
                            <a:latin typeface="Cambria Math" panose="02040503050406030204" pitchFamily="18" charset="0"/>
                          </a:rPr>
                        </m:ctrlPr>
                      </m:dPr>
                      <m:e>
                        <m:f>
                          <m:fPr>
                            <m:ctrlPr>
                              <a:rPr lang="en-US" sz="1400" i="1">
                                <a:solidFill>
                                  <a:srgbClr val="836967"/>
                                </a:solidFill>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𝜋</m:t>
                            </m:r>
                          </m:num>
                          <m:den>
                            <m:r>
                              <a:rPr lang="en-US" sz="1400" i="1">
                                <a:latin typeface="Cambria Math" panose="02040503050406030204" pitchFamily="18" charset="0"/>
                              </a:rPr>
                              <m:t>ℏ</m:t>
                            </m:r>
                          </m:den>
                        </m:f>
                        <m:d>
                          <m:dPr>
                            <m:begChr m:val="⟨"/>
                            <m:endChr m:val="⟩"/>
                            <m:ctrlPr>
                              <a:rPr lang="en-US" sz="1400" i="1">
                                <a:latin typeface="Cambria Math" panose="02040503050406030204" pitchFamily="18" charset="0"/>
                              </a:rPr>
                            </m:ctrlPr>
                          </m:dPr>
                          <m:e>
                            <m:r>
                              <a:rPr lang="en-US" sz="1400" i="1">
                                <a:latin typeface="Cambria Math" panose="02040503050406030204" pitchFamily="18" charset="0"/>
                              </a:rPr>
                              <m:t>ℏ</m:t>
                            </m:r>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𝜔</m:t>
                                </m:r>
                              </m:e>
                              <m:sub>
                                <m:r>
                                  <a:rPr lang="en-US" sz="1400" i="1">
                                    <a:latin typeface="Cambria Math" panose="02040503050406030204" pitchFamily="18" charset="0"/>
                                  </a:rPr>
                                  <m:t>𝑓</m:t>
                                </m:r>
                              </m:sub>
                            </m:sSub>
                          </m:e>
                          <m:e>
                            <m:sSub>
                              <m:sSubPr>
                                <m:ctrlPr>
                                  <a:rPr lang="en-US" sz="1400" i="1">
                                    <a:latin typeface="Cambria Math" panose="02040503050406030204" pitchFamily="18" charset="0"/>
                                  </a:rPr>
                                </m:ctrlPr>
                              </m:sSubPr>
                              <m:e>
                                <m:r>
                                  <a:rPr lang="en-US" sz="1400" i="1">
                                    <a:latin typeface="Cambria Math" panose="02040503050406030204" pitchFamily="18" charset="0"/>
                                  </a:rPr>
                                  <m:t>𝐻</m:t>
                                </m:r>
                              </m:e>
                              <m:sub>
                                <m:r>
                                  <a:rPr lang="en-US" sz="1400" i="1">
                                    <a:latin typeface="Cambria Math" panose="02040503050406030204" pitchFamily="18" charset="0"/>
                                  </a:rPr>
                                  <m:t>𝑖𝑛𝑡</m:t>
                                </m:r>
                              </m:sub>
                            </m:sSub>
                          </m:e>
                          <m:e>
                            <m:r>
                              <a:rPr lang="en-US" sz="1400" i="1">
                                <a:latin typeface="Cambria Math" panose="02040503050406030204" pitchFamily="18" charset="0"/>
                              </a:rPr>
                              <m:t>ℏ</m:t>
                            </m:r>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𝜔</m:t>
                                </m:r>
                              </m:e>
                              <m:sub>
                                <m:r>
                                  <a:rPr lang="en-US" sz="1400" i="1">
                                    <a:latin typeface="Cambria Math" panose="02040503050406030204" pitchFamily="18" charset="0"/>
                                  </a:rPr>
                                  <m:t>𝑝</m:t>
                                </m:r>
                              </m:sub>
                            </m:sSub>
                            <m:sSubSup>
                              <m:sSubSupPr>
                                <m:ctrlPr>
                                  <a:rPr lang="en-US" sz="1400" i="1">
                                    <a:solidFill>
                                      <a:srgbClr val="836967"/>
                                    </a:solidFill>
                                    <a:latin typeface="Cambria Math" panose="02040503050406030204" pitchFamily="18" charset="0"/>
                                  </a:rPr>
                                </m:ctrlPr>
                              </m:sSubSupPr>
                              <m:e>
                                <m:r>
                                  <a:rPr lang="en-US" sz="1400" i="1">
                                    <a:latin typeface="Cambria Math" panose="02040503050406030204" pitchFamily="18" charset="0"/>
                                  </a:rPr>
                                  <m:t>𝑎</m:t>
                                </m:r>
                              </m:e>
                              <m:sub>
                                <m:r>
                                  <a:rPr lang="en-US" sz="1400" i="1">
                                    <a:latin typeface="Cambria Math" panose="02040503050406030204" pitchFamily="18" charset="0"/>
                                  </a:rPr>
                                  <m:t>𝑝</m:t>
                                </m:r>
                              </m:sub>
                              <m:sup>
                                <m:r>
                                  <a:rPr lang="en-US" sz="1400" i="1">
                                    <a:latin typeface="Cambria Math" panose="02040503050406030204" pitchFamily="18" charset="0"/>
                                  </a:rPr>
                                  <m:t>†</m:t>
                                </m:r>
                              </m:sup>
                            </m:sSubSup>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𝑎</m:t>
                                </m:r>
                              </m:e>
                              <m:sub>
                                <m:r>
                                  <a:rPr lang="en-US" sz="1400" i="1">
                                    <a:latin typeface="Cambria Math" panose="02040503050406030204" pitchFamily="18" charset="0"/>
                                  </a:rPr>
                                  <m:t>𝑝</m:t>
                                </m:r>
                              </m:sub>
                            </m:sSub>
                            <m:r>
                              <a:rPr lang="en-US" sz="1400" i="1">
                                <a:latin typeface="Cambria Math" panose="02040503050406030204" pitchFamily="18" charset="0"/>
                              </a:rPr>
                              <m:t>+</m:t>
                            </m:r>
                            <m:r>
                              <a:rPr lang="en-US" sz="1400" i="1">
                                <a:latin typeface="Cambria Math" panose="02040503050406030204" pitchFamily="18" charset="0"/>
                              </a:rPr>
                              <m:t>𝛴</m:t>
                            </m:r>
                            <m:r>
                              <a:rPr lang="en-US" sz="1400" i="1">
                                <a:latin typeface="Cambria Math" panose="02040503050406030204" pitchFamily="18" charset="0"/>
                              </a:rPr>
                              <m:t>ℏ</m:t>
                            </m:r>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𝜔</m:t>
                                </m:r>
                              </m:e>
                              <m:sub>
                                <m:r>
                                  <a:rPr lang="en-US" sz="1400" i="1">
                                    <a:latin typeface="Cambria Math" panose="02040503050406030204" pitchFamily="18" charset="0"/>
                                  </a:rPr>
                                  <m:t>𝑘</m:t>
                                </m:r>
                              </m:sub>
                            </m:sSub>
                            <m:sSubSup>
                              <m:sSubSupPr>
                                <m:ctrlPr>
                                  <a:rPr lang="en-US" sz="1400" i="1">
                                    <a:solidFill>
                                      <a:srgbClr val="836967"/>
                                    </a:solidFill>
                                    <a:latin typeface="Cambria Math" panose="02040503050406030204" pitchFamily="18" charset="0"/>
                                  </a:rPr>
                                </m:ctrlPr>
                              </m:sSubSupPr>
                              <m:e>
                                <m:r>
                                  <a:rPr lang="en-US" sz="1400" i="1">
                                    <a:latin typeface="Cambria Math" panose="02040503050406030204" pitchFamily="18" charset="0"/>
                                  </a:rPr>
                                  <m:t>𝑎</m:t>
                                </m:r>
                              </m:e>
                              <m:sub>
                                <m:r>
                                  <a:rPr lang="en-US" sz="1400" i="1">
                                    <a:latin typeface="Cambria Math" panose="02040503050406030204" pitchFamily="18" charset="0"/>
                                  </a:rPr>
                                  <m:t>𝑘</m:t>
                                </m:r>
                              </m:sub>
                              <m:sup>
                                <m:r>
                                  <a:rPr lang="en-US" sz="1400" i="1">
                                    <a:latin typeface="Cambria Math" panose="02040503050406030204" pitchFamily="18" charset="0"/>
                                  </a:rPr>
                                  <m:t>†</m:t>
                                </m:r>
                              </m:sup>
                            </m:sSubSup>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𝑎</m:t>
                                </m:r>
                              </m:e>
                              <m:sub>
                                <m:r>
                                  <a:rPr lang="en-US" sz="1400" i="1">
                                    <a:latin typeface="Cambria Math" panose="02040503050406030204" pitchFamily="18" charset="0"/>
                                  </a:rPr>
                                  <m:t>𝑘</m:t>
                                </m:r>
                              </m:sub>
                            </m:sSub>
                            <m:r>
                              <a:rPr lang="en-US" sz="1400" i="1">
                                <a:latin typeface="Cambria Math" panose="02040503050406030204" pitchFamily="18" charset="0"/>
                              </a:rPr>
                              <m:t>+</m:t>
                            </m:r>
                            <m:r>
                              <a:rPr lang="en-US" sz="1400" i="1">
                                <a:latin typeface="Cambria Math" panose="02040503050406030204" pitchFamily="18" charset="0"/>
                              </a:rPr>
                              <m:t>𝑔</m:t>
                            </m:r>
                            <m:r>
                              <a:rPr lang="en-US" sz="1400" i="1">
                                <a:latin typeface="Cambria Math" panose="02040503050406030204" pitchFamily="18" charset="0"/>
                              </a:rPr>
                              <m:t>(</m:t>
                            </m:r>
                            <m:sSubSup>
                              <m:sSubSupPr>
                                <m:ctrlPr>
                                  <a:rPr lang="en-US" sz="1400" i="1">
                                    <a:solidFill>
                                      <a:srgbClr val="836967"/>
                                    </a:solidFill>
                                    <a:latin typeface="Cambria Math" panose="02040503050406030204" pitchFamily="18" charset="0"/>
                                  </a:rPr>
                                </m:ctrlPr>
                              </m:sSubSupPr>
                              <m:e>
                                <m:r>
                                  <a:rPr lang="en-US" sz="1400" i="1">
                                    <a:latin typeface="Cambria Math" panose="02040503050406030204" pitchFamily="18" charset="0"/>
                                  </a:rPr>
                                  <m:t>𝑎</m:t>
                                </m:r>
                              </m:e>
                              <m:sub>
                                <m:r>
                                  <a:rPr lang="en-US" sz="1400" i="1">
                                    <a:latin typeface="Cambria Math" panose="02040503050406030204" pitchFamily="18" charset="0"/>
                                  </a:rPr>
                                  <m:t>𝑝</m:t>
                                </m:r>
                              </m:sub>
                              <m:sup>
                                <m:r>
                                  <a:rPr lang="en-US" sz="1400" i="1">
                                    <a:latin typeface="Cambria Math" panose="02040503050406030204" pitchFamily="18" charset="0"/>
                                  </a:rPr>
                                  <m:t>†</m:t>
                                </m:r>
                              </m:sup>
                            </m:sSubSup>
                            <m:r>
                              <m:rPr>
                                <m:nor/>
                              </m:rPr>
                              <a:rPr lang="en-US" sz="1400" dirty="0">
                                <a:solidFill>
                                  <a:srgbClr val="836967"/>
                                </a:solidFill>
                              </a:rPr>
                              <m:t> </m:t>
                            </m:r>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𝑎</m:t>
                                </m:r>
                              </m:e>
                              <m:sub>
                                <m:r>
                                  <a:rPr lang="en-US" sz="1400" i="1">
                                    <a:latin typeface="Cambria Math" panose="02040503050406030204" pitchFamily="18" charset="0"/>
                                  </a:rPr>
                                  <m:t>𝑘</m:t>
                                </m:r>
                              </m:sub>
                            </m:sSub>
                            <m:r>
                              <m:rPr>
                                <m:nor/>
                              </m:rPr>
                              <a:rPr lang="en-US" sz="1400" dirty="0"/>
                              <m:t>+</m:t>
                            </m:r>
                            <m:r>
                              <m:rPr>
                                <m:nor/>
                              </m:rPr>
                              <a:rPr lang="en-US" sz="1400" dirty="0">
                                <a:solidFill>
                                  <a:srgbClr val="836967"/>
                                </a:solidFill>
                              </a:rPr>
                              <m:t> </m:t>
                            </m:r>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𝑎</m:t>
                                </m:r>
                              </m:e>
                              <m:sub>
                                <m:r>
                                  <a:rPr lang="en-US" sz="1400" i="1">
                                    <a:latin typeface="Cambria Math" panose="02040503050406030204" pitchFamily="18" charset="0"/>
                                  </a:rPr>
                                  <m:t>𝑝</m:t>
                                </m:r>
                              </m:sub>
                            </m:sSub>
                            <m:r>
                              <m:rPr>
                                <m:nor/>
                              </m:rPr>
                              <a:rPr lang="en-US" sz="1400" dirty="0">
                                <a:solidFill>
                                  <a:srgbClr val="836967"/>
                                </a:solidFill>
                              </a:rPr>
                              <m:t> </m:t>
                            </m:r>
                            <m:sSubSup>
                              <m:sSubSupPr>
                                <m:ctrlPr>
                                  <a:rPr lang="en-US" sz="1400" i="1">
                                    <a:solidFill>
                                      <a:srgbClr val="836967"/>
                                    </a:solidFill>
                                    <a:latin typeface="Cambria Math" panose="02040503050406030204" pitchFamily="18" charset="0"/>
                                  </a:rPr>
                                </m:ctrlPr>
                              </m:sSubSupPr>
                              <m:e>
                                <m:r>
                                  <a:rPr lang="en-US" sz="1400" i="1">
                                    <a:latin typeface="Cambria Math" panose="02040503050406030204" pitchFamily="18" charset="0"/>
                                  </a:rPr>
                                  <m:t>𝑎</m:t>
                                </m:r>
                              </m:e>
                              <m:sub>
                                <m:r>
                                  <a:rPr lang="en-US" sz="1400" i="1">
                                    <a:latin typeface="Cambria Math" panose="02040503050406030204" pitchFamily="18" charset="0"/>
                                  </a:rPr>
                                  <m:t>𝑘</m:t>
                                </m:r>
                              </m:sub>
                              <m:sup>
                                <m:r>
                                  <a:rPr lang="en-US" sz="1400" i="1">
                                    <a:latin typeface="Cambria Math" panose="02040503050406030204" pitchFamily="18" charset="0"/>
                                  </a:rPr>
                                  <m:t>†</m:t>
                                </m:r>
                              </m:sup>
                            </m:sSubSup>
                            <m:r>
                              <m:rPr>
                                <m:nor/>
                              </m:rPr>
                              <a:rPr lang="en-US" sz="1400" dirty="0"/>
                              <m:t>) </m:t>
                            </m:r>
                          </m:e>
                        </m:d>
                      </m:e>
                    </m:d>
                  </m:oMath>
                </a14:m>
                <a:r>
                  <a:rPr lang="en-US" sz="1400" baseline="30000" dirty="0"/>
                  <a:t>2 </a:t>
                </a:r>
                <a14:m>
                  <m:oMath xmlns:m="http://schemas.openxmlformats.org/officeDocument/2006/math">
                    <m:r>
                      <a:rPr lang="en-US" sz="1400" i="1" baseline="30000" smtClean="0">
                        <a:latin typeface="Cambria Math" panose="02040503050406030204" pitchFamily="18" charset="0"/>
                        <a:ea typeface="Cambria Math" panose="02040503050406030204" pitchFamily="18" charset="0"/>
                      </a:rPr>
                      <m:t>𝜌</m:t>
                    </m:r>
                  </m:oMath>
                </a14:m>
                <a:r>
                  <a:rPr lang="en-US" sz="1400" baseline="-25000" dirty="0"/>
                  <a:t>E</a:t>
                </a:r>
              </a:p>
              <a:p>
                <a:pPr lvl="1"/>
                <a:endParaRPr lang="en-US" dirty="0"/>
              </a:p>
            </p:txBody>
          </p:sp>
        </mc:Choice>
        <mc:Fallback xmlns="">
          <p:sp>
            <p:nvSpPr>
              <p:cNvPr id="7" name="TextBox 6">
                <a:extLst>
                  <a:ext uri="{FF2B5EF4-FFF2-40B4-BE49-F238E27FC236}">
                    <a16:creationId xmlns:a16="http://schemas.microsoft.com/office/drawing/2014/main" id="{714B89F7-5E15-2595-1386-19A8B6E7CE91}"/>
                  </a:ext>
                </a:extLst>
              </p:cNvPr>
              <p:cNvSpPr txBox="1">
                <a:spLocks noRot="1" noChangeAspect="1" noMove="1" noResize="1" noEditPoints="1" noAdjustHandles="1" noChangeArrowheads="1" noChangeShapeType="1" noTextEdit="1"/>
              </p:cNvSpPr>
              <p:nvPr/>
            </p:nvSpPr>
            <p:spPr>
              <a:xfrm>
                <a:off x="-281605" y="3424936"/>
                <a:ext cx="6648804" cy="1548886"/>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4034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9B38A-B2F4-86D4-EB51-B5553FD474D8}"/>
              </a:ext>
            </a:extLst>
          </p:cNvPr>
          <p:cNvSpPr>
            <a:spLocks noGrp="1"/>
          </p:cNvSpPr>
          <p:nvPr>
            <p:ph type="title"/>
          </p:nvPr>
        </p:nvSpPr>
        <p:spPr/>
        <p:txBody>
          <a:bodyPr/>
          <a:lstStyle/>
          <a:p>
            <a:r>
              <a:rPr lang="en-US" dirty="0"/>
              <a:t>Full state equation</a:t>
            </a:r>
          </a:p>
        </p:txBody>
      </p:sp>
      <mc:AlternateContent xmlns:mc="http://schemas.openxmlformats.org/markup-compatibility/2006" xmlns:a14="http://schemas.microsoft.com/office/drawing/2010/main">
        <mc:Choice Requires="a14">
          <p:sp>
            <p:nvSpPr>
              <p:cNvPr id="3" name="Table Placeholder 2">
                <a:extLst>
                  <a:ext uri="{FF2B5EF4-FFF2-40B4-BE49-F238E27FC236}">
                    <a16:creationId xmlns:a16="http://schemas.microsoft.com/office/drawing/2014/main" id="{73A9C481-B487-9A70-BC7C-CF66AF5A3BA6}"/>
                  </a:ext>
                </a:extLst>
              </p:cNvPr>
              <p:cNvSpPr>
                <a:spLocks noGrp="1"/>
              </p:cNvSpPr>
              <p:nvPr>
                <p:ph type="tbl" sz="quarter" idx="13"/>
              </p:nvPr>
            </p:nvSpPr>
            <p:spPr/>
            <p:txBody>
              <a:bodyPr/>
              <a:lstStyle/>
              <a:p>
                <a:r>
                  <a:rPr lang="en-US" dirty="0"/>
                  <a:t>Incorporating decoherence (e.g., due to phonons) and interaction of multiple qubits, a more complex equation might involve  density matrix </a:t>
                </a:r>
                <a:r>
                  <a:rPr lang="en-US" dirty="0">
                    <a:latin typeface="Symbol" panose="05050102010706020507" pitchFamily="18" charset="2"/>
                  </a:rPr>
                  <a:t>r</a:t>
                </a:r>
                <a:r>
                  <a:rPr lang="en-US" dirty="0"/>
                  <a:t>(t) describing the mixed states of the system:</a:t>
                </a:r>
              </a:p>
              <a:p>
                <a:pPr marL="457200" lvl="1" indent="0">
                  <a:buNone/>
                </a:pPr>
                <a14:m>
                  <m:oMath xmlns:m="http://schemas.openxmlformats.org/officeDocument/2006/math">
                    <m:f>
                      <m:fPr>
                        <m:ctrlPr>
                          <a:rPr lang="en-US" i="1" dirty="0" smtClean="0">
                            <a:solidFill>
                              <a:srgbClr val="836967"/>
                            </a:solidFill>
                            <a:latin typeface="Cambria Math" panose="02040503050406030204" pitchFamily="18" charset="0"/>
                          </a:rPr>
                        </m:ctrlPr>
                      </m:fPr>
                      <m:num>
                        <m:r>
                          <a:rPr lang="en-US" dirty="0">
                            <a:latin typeface="Cambria Math" panose="02040503050406030204" pitchFamily="18" charset="0"/>
                          </a:rPr>
                          <m:t>ⅆ</m:t>
                        </m:r>
                        <m:r>
                          <a:rPr lang="en-US" i="1" dirty="0">
                            <a:latin typeface="Cambria Math" panose="02040503050406030204" pitchFamily="18" charset="0"/>
                          </a:rPr>
                          <m:t>𝜌</m:t>
                        </m:r>
                        <m:d>
                          <m:dPr>
                            <m:ctrlPr>
                              <a:rPr lang="en-US" i="1" dirty="0">
                                <a:solidFill>
                                  <a:srgbClr val="836967"/>
                                </a:solidFill>
                                <a:latin typeface="Cambria Math" panose="02040503050406030204" pitchFamily="18" charset="0"/>
                              </a:rPr>
                            </m:ctrlPr>
                          </m:dPr>
                          <m:e>
                            <m:r>
                              <a:rPr lang="en-US" i="1" dirty="0">
                                <a:latin typeface="Cambria Math" panose="02040503050406030204" pitchFamily="18" charset="0"/>
                              </a:rPr>
                              <m:t>𝑡</m:t>
                            </m:r>
                          </m:e>
                        </m:d>
                      </m:num>
                      <m:den>
                        <m:r>
                          <a:rPr lang="en-US" i="0" dirty="0">
                            <a:latin typeface="Cambria Math" panose="02040503050406030204" pitchFamily="18" charset="0"/>
                          </a:rPr>
                          <m:t>ⅆ</m:t>
                        </m:r>
                        <m:r>
                          <a:rPr lang="en-US" i="1" dirty="0">
                            <a:latin typeface="Cambria Math" panose="02040503050406030204" pitchFamily="18" charset="0"/>
                          </a:rPr>
                          <m:t>𝑡</m:t>
                        </m:r>
                      </m:den>
                    </m:f>
                    <m:r>
                      <a:rPr lang="en-US" i="0" dirty="0">
                        <a:latin typeface="Cambria Math" panose="02040503050406030204" pitchFamily="18" charset="0"/>
                      </a:rPr>
                      <m:t>=</m:t>
                    </m:r>
                    <m:f>
                      <m:fPr>
                        <m:ctrlPr>
                          <a:rPr lang="en-US" i="1" dirty="0">
                            <a:solidFill>
                              <a:srgbClr val="836967"/>
                            </a:solidFill>
                            <a:latin typeface="Cambria Math" panose="02040503050406030204" pitchFamily="18" charset="0"/>
                          </a:rPr>
                        </m:ctrlPr>
                      </m:fPr>
                      <m:num>
                        <m:r>
                          <a:rPr lang="en-US" i="0" dirty="0">
                            <a:latin typeface="Cambria Math" panose="02040503050406030204" pitchFamily="18" charset="0"/>
                          </a:rPr>
                          <m:t>ⅈ</m:t>
                        </m:r>
                      </m:num>
                      <m:den>
                        <m:r>
                          <a:rPr lang="en-US" i="0" dirty="0">
                            <a:latin typeface="Cambria Math" panose="02040503050406030204" pitchFamily="18" charset="0"/>
                          </a:rPr>
                          <m:t>ℏ</m:t>
                        </m:r>
                      </m:den>
                    </m:f>
                    <m:r>
                      <a:rPr lang="en-US" b="0" i="1" dirty="0" smtClean="0">
                        <a:latin typeface="Cambria Math" panose="02040503050406030204" pitchFamily="18" charset="0"/>
                      </a:rPr>
                      <m:t>[</m:t>
                    </m:r>
                    <m:r>
                      <a:rPr lang="en-US" i="1" dirty="0">
                        <a:latin typeface="Cambria Math" panose="02040503050406030204" pitchFamily="18" charset="0"/>
                      </a:rPr>
                      <m:t>𝐻</m:t>
                    </m:r>
                    <m:r>
                      <a:rPr lang="en-US" i="1" dirty="0">
                        <a:latin typeface="Cambria Math" panose="02040503050406030204" pitchFamily="18" charset="0"/>
                      </a:rPr>
                      <m:t>𝜌</m:t>
                    </m:r>
                    <m:d>
                      <m:dPr>
                        <m:ctrlPr>
                          <a:rPr lang="en-US" i="1" dirty="0">
                            <a:solidFill>
                              <a:srgbClr val="836967"/>
                            </a:solidFill>
                            <a:latin typeface="Cambria Math" panose="02040503050406030204" pitchFamily="18" charset="0"/>
                          </a:rPr>
                        </m:ctrlPr>
                      </m:dPr>
                      <m:e>
                        <m:r>
                          <a:rPr lang="en-US" i="1" dirty="0">
                            <a:latin typeface="Cambria Math" panose="02040503050406030204" pitchFamily="18" charset="0"/>
                          </a:rPr>
                          <m:t>𝑡</m:t>
                        </m:r>
                      </m:e>
                    </m:d>
                  </m:oMath>
                </a14:m>
                <a:r>
                  <a:rPr lang="en-US" dirty="0"/>
                  <a:t>]+</a:t>
                </a:r>
                <a14:m>
                  <m:oMath xmlns:m="http://schemas.openxmlformats.org/officeDocument/2006/math">
                    <m:r>
                      <a:rPr lang="en-US" dirty="0" smtClean="0">
                        <a:latin typeface="Cambria Math" panose="02040503050406030204" pitchFamily="18" charset="0"/>
                      </a:rPr>
                      <m:t>ℒ</m:t>
                    </m:r>
                    <m:d>
                      <m:dPr>
                        <m:ctrlPr>
                          <a:rPr lang="en-US" i="1" dirty="0">
                            <a:solidFill>
                              <a:srgbClr val="836967"/>
                            </a:solidFill>
                            <a:latin typeface="Cambria Math" panose="02040503050406030204" pitchFamily="18" charset="0"/>
                          </a:rPr>
                        </m:ctrlPr>
                      </m:dPr>
                      <m:e>
                        <m:r>
                          <a:rPr lang="en-US" i="1" dirty="0">
                            <a:latin typeface="Cambria Math" panose="02040503050406030204" pitchFamily="18" charset="0"/>
                          </a:rPr>
                          <m:t>𝜌</m:t>
                        </m:r>
                        <m:d>
                          <m:dPr>
                            <m:ctrlPr>
                              <a:rPr lang="en-US" i="1" dirty="0">
                                <a:solidFill>
                                  <a:srgbClr val="836967"/>
                                </a:solidFill>
                                <a:latin typeface="Cambria Math" panose="02040503050406030204" pitchFamily="18" charset="0"/>
                              </a:rPr>
                            </m:ctrlPr>
                          </m:dPr>
                          <m:e>
                            <m:r>
                              <a:rPr lang="en-US" i="1" dirty="0">
                                <a:latin typeface="Cambria Math" panose="02040503050406030204" pitchFamily="18" charset="0"/>
                              </a:rPr>
                              <m:t>𝑡</m:t>
                            </m:r>
                          </m:e>
                        </m:d>
                      </m:e>
                    </m:d>
                  </m:oMath>
                </a14:m>
                <a:endParaRPr lang="en-US" dirty="0"/>
              </a:p>
              <a:p>
                <a:pPr marL="457200" lvl="1" indent="0">
                  <a:buNone/>
                </a:pPr>
                <a14:m>
                  <m:oMath xmlns:m="http://schemas.openxmlformats.org/officeDocument/2006/math">
                    <m:r>
                      <a:rPr lang="en-US" dirty="0" smtClean="0">
                        <a:latin typeface="Cambria Math" panose="02040503050406030204" pitchFamily="18" charset="0"/>
                      </a:rPr>
                      <m:t>ℒ</m:t>
                    </m:r>
                    <m:d>
                      <m:dPr>
                        <m:ctrlPr>
                          <a:rPr lang="en-US" i="1" dirty="0">
                            <a:solidFill>
                              <a:srgbClr val="836967"/>
                            </a:solidFill>
                            <a:latin typeface="Cambria Math" panose="02040503050406030204" pitchFamily="18" charset="0"/>
                          </a:rPr>
                        </m:ctrlPr>
                      </m:dPr>
                      <m:e>
                        <m:r>
                          <a:rPr lang="en-US" i="1" dirty="0">
                            <a:latin typeface="Cambria Math" panose="02040503050406030204" pitchFamily="18" charset="0"/>
                          </a:rPr>
                          <m:t>𝜌</m:t>
                        </m:r>
                      </m:e>
                    </m:d>
                  </m:oMath>
                </a14:m>
                <a:r>
                  <a:rPr lang="en-US" dirty="0"/>
                  <a:t> is the Lindblad </a:t>
                </a:r>
                <a:r>
                  <a:rPr lang="en-US" dirty="0" err="1"/>
                  <a:t>superoperator</a:t>
                </a:r>
                <a:r>
                  <a:rPr lang="en-US" dirty="0"/>
                  <a:t> describing the system’s interaction with its environment, such as thermal losses.</a:t>
                </a:r>
              </a:p>
            </p:txBody>
          </p:sp>
        </mc:Choice>
        <mc:Fallback xmlns="">
          <p:sp>
            <p:nvSpPr>
              <p:cNvPr id="3" name="Table Placeholder 2">
                <a:extLst>
                  <a:ext uri="{FF2B5EF4-FFF2-40B4-BE49-F238E27FC236}">
                    <a16:creationId xmlns:a16="http://schemas.microsoft.com/office/drawing/2014/main" id="{73A9C481-B487-9A70-BC7C-CF66AF5A3BA6}"/>
                  </a:ext>
                </a:extLst>
              </p:cNvPr>
              <p:cNvSpPr>
                <a:spLocks noGrp="1" noRot="1" noChangeAspect="1" noMove="1" noResize="1" noEditPoints="1" noAdjustHandles="1" noChangeArrowheads="1" noChangeShapeType="1" noTextEdit="1"/>
              </p:cNvSpPr>
              <p:nvPr>
                <p:ph type="tbl" sz="quarter" idx="13"/>
              </p:nvPr>
            </p:nvSpPr>
            <p:spPr>
              <a:blipFill>
                <a:blip r:embed="rId2"/>
                <a:stretch>
                  <a:fillRect l="-1029" t="-165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609B3B1-ECAB-5A54-19EF-70EBA24B4352}"/>
              </a:ext>
            </a:extLst>
          </p:cNvPr>
          <p:cNvSpPr>
            <a:spLocks noGrp="1"/>
          </p:cNvSpPr>
          <p:nvPr>
            <p:ph type="sldNum" sz="quarter" idx="12"/>
          </p:nvPr>
        </p:nvSpPr>
        <p:spPr/>
        <p:txBody>
          <a:bodyPr/>
          <a:lstStyle/>
          <a:p>
            <a:fld id="{B5CEABB6-07DC-46E8-9B57-56EC44A396E5}" type="slidenum">
              <a:rPr lang="en-US" smtClean="0"/>
              <a:pPr/>
              <a:t>11</a:t>
            </a:fld>
            <a:endParaRPr lang="en-US" dirty="0"/>
          </a:p>
        </p:txBody>
      </p:sp>
    </p:spTree>
    <p:extLst>
      <p:ext uri="{BB962C8B-B14F-4D97-AF65-F5344CB8AC3E}">
        <p14:creationId xmlns:p14="http://schemas.microsoft.com/office/powerpoint/2010/main" val="2075254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7AAC7-9EA5-2C04-BDBE-97F63695E800}"/>
              </a:ext>
            </a:extLst>
          </p:cNvPr>
          <p:cNvSpPr>
            <a:spLocks noGrp="1"/>
          </p:cNvSpPr>
          <p:nvPr>
            <p:ph type="title"/>
          </p:nvPr>
        </p:nvSpPr>
        <p:spPr/>
        <p:txBody>
          <a:bodyPr/>
          <a:lstStyle/>
          <a:p>
            <a:r>
              <a:rPr lang="en-US" dirty="0"/>
              <a:t>Measurement of polariton</a:t>
            </a:r>
          </a:p>
        </p:txBody>
      </p:sp>
      <p:sp>
        <p:nvSpPr>
          <p:cNvPr id="3" name="Table Placeholder 2">
            <a:extLst>
              <a:ext uri="{FF2B5EF4-FFF2-40B4-BE49-F238E27FC236}">
                <a16:creationId xmlns:a16="http://schemas.microsoft.com/office/drawing/2014/main" id="{61C50A6C-8882-FDE5-D820-50506A54D0BA}"/>
              </a:ext>
            </a:extLst>
          </p:cNvPr>
          <p:cNvSpPr>
            <a:spLocks noGrp="1"/>
          </p:cNvSpPr>
          <p:nvPr>
            <p:ph type="tbl" sz="quarter" idx="13"/>
          </p:nvPr>
        </p:nvSpPr>
        <p:spPr/>
        <p:txBody>
          <a:bodyPr/>
          <a:lstStyle/>
          <a:p>
            <a:r>
              <a:rPr lang="en-US" dirty="0"/>
              <a:t>Dielectric properties change:</a:t>
            </a:r>
          </a:p>
          <a:p>
            <a:pPr lvl="1"/>
            <a:r>
              <a:rPr lang="en-US" dirty="0"/>
              <a:t>Permittivity</a:t>
            </a:r>
          </a:p>
          <a:p>
            <a:pPr lvl="1"/>
            <a:r>
              <a:rPr lang="en-US" dirty="0"/>
              <a:t>Reflection</a:t>
            </a:r>
          </a:p>
          <a:p>
            <a:pPr lvl="1"/>
            <a:r>
              <a:rPr lang="en-US" dirty="0"/>
              <a:t>Polarizability</a:t>
            </a:r>
          </a:p>
          <a:p>
            <a:pPr marL="0" indent="0">
              <a:buNone/>
            </a:pPr>
            <a:endParaRPr lang="en-US" dirty="0"/>
          </a:p>
        </p:txBody>
      </p:sp>
      <p:sp>
        <p:nvSpPr>
          <p:cNvPr id="4" name="Slide Number Placeholder 3">
            <a:extLst>
              <a:ext uri="{FF2B5EF4-FFF2-40B4-BE49-F238E27FC236}">
                <a16:creationId xmlns:a16="http://schemas.microsoft.com/office/drawing/2014/main" id="{DEDFBB96-D764-22A3-66AD-864F9245FAF4}"/>
              </a:ext>
            </a:extLst>
          </p:cNvPr>
          <p:cNvSpPr>
            <a:spLocks noGrp="1"/>
          </p:cNvSpPr>
          <p:nvPr>
            <p:ph type="sldNum" sz="quarter" idx="12"/>
          </p:nvPr>
        </p:nvSpPr>
        <p:spPr/>
        <p:txBody>
          <a:bodyPr/>
          <a:lstStyle/>
          <a:p>
            <a:fld id="{B5CEABB6-07DC-46E8-9B57-56EC44A396E5}" type="slidenum">
              <a:rPr lang="en-US" smtClean="0"/>
              <a:pPr/>
              <a:t>12</a:t>
            </a:fld>
            <a:endParaRPr lang="en-US" dirty="0"/>
          </a:p>
        </p:txBody>
      </p:sp>
    </p:spTree>
    <p:extLst>
      <p:ext uri="{BB962C8B-B14F-4D97-AF65-F5344CB8AC3E}">
        <p14:creationId xmlns:p14="http://schemas.microsoft.com/office/powerpoint/2010/main" val="3486515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552AB-02B3-49CA-FA4C-C66E5C29B7BD}"/>
              </a:ext>
            </a:extLst>
          </p:cNvPr>
          <p:cNvSpPr>
            <a:spLocks noGrp="1"/>
          </p:cNvSpPr>
          <p:nvPr>
            <p:ph type="title"/>
          </p:nvPr>
        </p:nvSpPr>
        <p:spPr/>
        <p:txBody>
          <a:bodyPr/>
          <a:lstStyle/>
          <a:p>
            <a:r>
              <a:rPr lang="en-US" dirty="0"/>
              <a:t>1 and 0 (reflection)</a:t>
            </a:r>
          </a:p>
        </p:txBody>
      </p:sp>
      <p:sp>
        <p:nvSpPr>
          <p:cNvPr id="4" name="Slide Number Placeholder 3">
            <a:extLst>
              <a:ext uri="{FF2B5EF4-FFF2-40B4-BE49-F238E27FC236}">
                <a16:creationId xmlns:a16="http://schemas.microsoft.com/office/drawing/2014/main" id="{90787EDC-D795-E5C0-FAA7-142EBA99B0DE}"/>
              </a:ext>
            </a:extLst>
          </p:cNvPr>
          <p:cNvSpPr>
            <a:spLocks noGrp="1"/>
          </p:cNvSpPr>
          <p:nvPr>
            <p:ph type="sldNum" sz="quarter" idx="12"/>
          </p:nvPr>
        </p:nvSpPr>
        <p:spPr/>
        <p:txBody>
          <a:bodyPr/>
          <a:lstStyle/>
          <a:p>
            <a:fld id="{B5CEABB6-07DC-46E8-9B57-56EC44A396E5}" type="slidenum">
              <a:rPr lang="en-US" smtClean="0"/>
              <a:pPr/>
              <a:t>13</a:t>
            </a:fld>
            <a:endParaRPr lang="en-US" dirty="0"/>
          </a:p>
        </p:txBody>
      </p:sp>
      <p:graphicFrame>
        <p:nvGraphicFramePr>
          <p:cNvPr id="5" name="Table Placeholder 4">
            <a:extLst>
              <a:ext uri="{FF2B5EF4-FFF2-40B4-BE49-F238E27FC236}">
                <a16:creationId xmlns:a16="http://schemas.microsoft.com/office/drawing/2014/main" id="{EB3A32F1-BA0C-0057-253D-CA5C7C689B21}"/>
              </a:ext>
            </a:extLst>
          </p:cNvPr>
          <p:cNvGraphicFramePr>
            <a:graphicFrameLocks noGrp="1"/>
          </p:cNvGraphicFramePr>
          <p:nvPr>
            <p:ph type="tbl" sz="quarter" idx="13"/>
            <p:extLst>
              <p:ext uri="{D42A27DB-BD31-4B8C-83A1-F6EECF244321}">
                <p14:modId xmlns:p14="http://schemas.microsoft.com/office/powerpoint/2010/main" val="3269985788"/>
              </p:ext>
            </p:extLst>
          </p:nvPr>
        </p:nvGraphicFramePr>
        <p:xfrm>
          <a:off x="762000" y="2417763"/>
          <a:ext cx="10666413" cy="36782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7657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Understanding the Technology (cont.)"/>
          <p:cNvSpPr txBox="1">
            <a:spLocks noGrp="1"/>
          </p:cNvSpPr>
          <p:nvPr>
            <p:ph type="body" idx="22"/>
          </p:nvPr>
        </p:nvSpPr>
        <p:spPr>
          <a:prstGeom prst="rect">
            <a:avLst/>
          </a:prstGeom>
        </p:spPr>
        <p:txBody>
          <a:bodyPr/>
          <a:lstStyle/>
          <a:p>
            <a:r>
              <a:rPr lang="en-US" dirty="0" err="1">
                <a:latin typeface="Arial" panose="020B0604020202020204" pitchFamily="34" charset="0"/>
                <a:cs typeface="Arial" panose="020B0604020202020204" pitchFamily="34" charset="0"/>
              </a:rPr>
              <a:t>Polariqon</a:t>
            </a:r>
            <a:r>
              <a:rPr lang="en-US" dirty="0">
                <a:latin typeface="Arial" panose="020B0604020202020204" pitchFamily="34" charset="0"/>
                <a:cs typeface="Arial" panose="020B0604020202020204" pitchFamily="34" charset="0"/>
              </a:rPr>
              <a:t> Operation</a:t>
            </a:r>
            <a:endParaRPr dirty="0">
              <a:latin typeface="Arial" panose="020B0604020202020204" pitchFamily="34" charset="0"/>
              <a:cs typeface="Arial" panose="020B0604020202020204" pitchFamily="34" charset="0"/>
            </a:endParaRPr>
          </a:p>
        </p:txBody>
      </p:sp>
      <p:sp>
        <p:nvSpPr>
          <p:cNvPr id="354" name="TextBox 68"/>
          <p:cNvSpPr txBox="1"/>
          <p:nvPr/>
        </p:nvSpPr>
        <p:spPr>
          <a:xfrm>
            <a:off x="1809735" y="6170177"/>
            <a:ext cx="141333" cy="23437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algn="l" defTabSz="914400">
              <a:defRPr sz="1600" b="1">
                <a:solidFill>
                  <a:srgbClr val="FFFFFF"/>
                </a:solidFill>
                <a:latin typeface="Helvetica"/>
                <a:ea typeface="Helvetica"/>
                <a:cs typeface="Helvetica"/>
                <a:sym typeface="Helvetica"/>
              </a:defRPr>
            </a:lvl1pPr>
          </a:lstStyle>
          <a:p>
            <a:r>
              <a:rPr>
                <a:latin typeface="Arial" panose="020B0604020202020204" pitchFamily="34" charset="0"/>
                <a:cs typeface="Arial" panose="020B0604020202020204" pitchFamily="34" charset="0"/>
              </a:rPr>
              <a:t>K</a:t>
            </a:r>
          </a:p>
        </p:txBody>
      </p:sp>
      <p:sp>
        <p:nvSpPr>
          <p:cNvPr id="355" name="TextBox 71"/>
          <p:cNvSpPr txBox="1"/>
          <p:nvPr/>
        </p:nvSpPr>
        <p:spPr>
          <a:xfrm>
            <a:off x="4580147" y="6124648"/>
            <a:ext cx="141333" cy="23437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algn="l" defTabSz="914400">
              <a:defRPr sz="1600" b="1">
                <a:solidFill>
                  <a:srgbClr val="FFFFFF"/>
                </a:solidFill>
                <a:latin typeface="Helvetica"/>
                <a:ea typeface="Helvetica"/>
                <a:cs typeface="Helvetica"/>
                <a:sym typeface="Helvetica"/>
              </a:defRPr>
            </a:lvl1pPr>
          </a:lstStyle>
          <a:p>
            <a:r>
              <a:rPr>
                <a:latin typeface="Arial" panose="020B0604020202020204" pitchFamily="34" charset="0"/>
                <a:cs typeface="Arial" panose="020B0604020202020204" pitchFamily="34" charset="0"/>
              </a:rPr>
              <a:t>K</a:t>
            </a:r>
          </a:p>
        </p:txBody>
      </p:sp>
      <p:grpSp>
        <p:nvGrpSpPr>
          <p:cNvPr id="4" name="Group 3">
            <a:extLst>
              <a:ext uri="{FF2B5EF4-FFF2-40B4-BE49-F238E27FC236}">
                <a16:creationId xmlns:a16="http://schemas.microsoft.com/office/drawing/2014/main" id="{98DF6473-D8D2-0ADF-640E-4C1631B8B601}"/>
              </a:ext>
            </a:extLst>
          </p:cNvPr>
          <p:cNvGrpSpPr/>
          <p:nvPr/>
        </p:nvGrpSpPr>
        <p:grpSpPr>
          <a:xfrm>
            <a:off x="909878" y="2113874"/>
            <a:ext cx="7623204" cy="3892457"/>
            <a:chOff x="8144244" y="1716592"/>
            <a:chExt cx="3605302" cy="2919103"/>
          </a:xfrm>
        </p:grpSpPr>
        <p:grpSp>
          <p:nvGrpSpPr>
            <p:cNvPr id="307" name="Group"/>
            <p:cNvGrpSpPr/>
            <p:nvPr/>
          </p:nvGrpSpPr>
          <p:grpSpPr>
            <a:xfrm>
              <a:off x="10143407" y="2119699"/>
              <a:ext cx="1275574" cy="2089630"/>
              <a:chOff x="0" y="0"/>
              <a:chExt cx="1275572" cy="2089628"/>
            </a:xfrm>
          </p:grpSpPr>
          <p:pic>
            <p:nvPicPr>
              <p:cNvPr id="305" name="Ink 94" descr="Ink 94"/>
              <p:cNvPicPr>
                <a:picLocks noChangeAspect="1"/>
              </p:cNvPicPr>
              <p:nvPr/>
            </p:nvPicPr>
            <p:blipFill>
              <a:blip r:embed="rId2"/>
              <a:stretch>
                <a:fillRect/>
              </a:stretch>
            </p:blipFill>
            <p:spPr>
              <a:xfrm>
                <a:off x="0" y="0"/>
                <a:ext cx="1263872" cy="1070084"/>
              </a:xfrm>
              <a:prstGeom prst="rect">
                <a:avLst/>
              </a:prstGeom>
              <a:ln w="3175" cap="flat">
                <a:noFill/>
                <a:miter lim="400000"/>
              </a:ln>
              <a:effectLst/>
            </p:spPr>
          </p:pic>
          <p:pic>
            <p:nvPicPr>
              <p:cNvPr id="306" name="Ink 96" descr="Ink 96"/>
              <p:cNvPicPr>
                <a:picLocks noChangeAspect="1"/>
              </p:cNvPicPr>
              <p:nvPr/>
            </p:nvPicPr>
            <p:blipFill>
              <a:blip r:embed="rId3"/>
              <a:stretch>
                <a:fillRect/>
              </a:stretch>
            </p:blipFill>
            <p:spPr>
              <a:xfrm>
                <a:off x="59302" y="1137329"/>
                <a:ext cx="1216271" cy="952300"/>
              </a:xfrm>
              <a:prstGeom prst="rect">
                <a:avLst/>
              </a:prstGeom>
              <a:ln w="3175" cap="flat">
                <a:noFill/>
                <a:miter lim="400000"/>
              </a:ln>
              <a:effectLst/>
            </p:spPr>
          </p:pic>
        </p:grpSp>
        <p:sp>
          <p:nvSpPr>
            <p:cNvPr id="308" name="TextBox 97"/>
            <p:cNvSpPr txBox="1"/>
            <p:nvPr/>
          </p:nvSpPr>
          <p:spPr>
            <a:xfrm rot="16200000">
              <a:off x="7719492" y="2568666"/>
              <a:ext cx="1093346" cy="24384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l" defTabSz="914400">
                <a:defRPr sz="1000">
                  <a:solidFill>
                    <a:srgbClr val="497CAA"/>
                  </a:solidFill>
                  <a:latin typeface="Helvetica"/>
                  <a:ea typeface="Helvetica"/>
                  <a:cs typeface="Helvetica"/>
                  <a:sym typeface="Helvetica"/>
                </a:defRPr>
              </a:lvl1pPr>
            </a:lstStyle>
            <a:p>
              <a:r>
                <a:rPr>
                  <a:latin typeface="Arial" panose="020B0604020202020204" pitchFamily="34" charset="0"/>
                  <a:cs typeface="Arial" panose="020B0604020202020204" pitchFamily="34" charset="0"/>
                </a:rPr>
                <a:t>Conduction Band</a:t>
              </a:r>
            </a:p>
          </p:txBody>
        </p:sp>
        <p:sp>
          <p:nvSpPr>
            <p:cNvPr id="309" name="TextBox 98"/>
            <p:cNvSpPr txBox="1"/>
            <p:nvPr/>
          </p:nvSpPr>
          <p:spPr>
            <a:xfrm rot="16200000">
              <a:off x="7799785" y="3603683"/>
              <a:ext cx="932760" cy="24384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defTabSz="914400">
                <a:defRPr sz="1000">
                  <a:solidFill>
                    <a:srgbClr val="497CAA"/>
                  </a:solidFill>
                  <a:latin typeface="Helvetica"/>
                  <a:ea typeface="Helvetica"/>
                  <a:cs typeface="Helvetica"/>
                  <a:sym typeface="Helvetica"/>
                </a:defRPr>
              </a:lvl1pPr>
            </a:lstStyle>
            <a:p>
              <a:r>
                <a:rPr>
                  <a:latin typeface="Arial" panose="020B0604020202020204" pitchFamily="34" charset="0"/>
                  <a:cs typeface="Arial" panose="020B0604020202020204" pitchFamily="34" charset="0"/>
                </a:rPr>
                <a:t>Valence Band</a:t>
              </a:r>
            </a:p>
          </p:txBody>
        </p:sp>
        <p:sp>
          <p:nvSpPr>
            <p:cNvPr id="313" name=".. affecting the shape of the bands"/>
            <p:cNvSpPr/>
            <p:nvPr/>
          </p:nvSpPr>
          <p:spPr>
            <a:xfrm>
              <a:off x="8257300" y="4371439"/>
              <a:ext cx="3384776" cy="264256"/>
            </a:xfrm>
            <a:prstGeom prst="rect">
              <a:avLst/>
            </a:prstGeom>
            <a:solidFill>
              <a:srgbClr val="005493"/>
            </a:solidFill>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lstStyle>
              <a:lvl1pPr defTabSz="914400">
                <a:spcBef>
                  <a:spcPts val="400"/>
                </a:spcBef>
                <a:defRPr>
                  <a:solidFill>
                    <a:srgbClr val="FFFFFF"/>
                  </a:solidFill>
                </a:defRPr>
              </a:lvl1pPr>
            </a:lstStyle>
            <a:p>
              <a:r>
                <a:rPr>
                  <a:latin typeface="Arial" panose="020B0604020202020204" pitchFamily="34" charset="0"/>
                  <a:cs typeface="Arial" panose="020B0604020202020204" pitchFamily="34" charset="0"/>
                </a:rPr>
                <a:t>.. affecting the shape of the bands</a:t>
              </a:r>
            </a:p>
          </p:txBody>
        </p:sp>
        <p:grpSp>
          <p:nvGrpSpPr>
            <p:cNvPr id="352" name="Group"/>
            <p:cNvGrpSpPr/>
            <p:nvPr/>
          </p:nvGrpSpPr>
          <p:grpSpPr>
            <a:xfrm>
              <a:off x="8592033" y="2164667"/>
              <a:ext cx="1275574" cy="2044662"/>
              <a:chOff x="0" y="0"/>
              <a:chExt cx="1275572" cy="2044660"/>
            </a:xfrm>
          </p:grpSpPr>
          <p:pic>
            <p:nvPicPr>
              <p:cNvPr id="315" name="Ink 68" descr="Ink 68"/>
              <p:cNvPicPr>
                <a:picLocks noChangeAspect="1"/>
              </p:cNvPicPr>
              <p:nvPr/>
            </p:nvPicPr>
            <p:blipFill>
              <a:blip r:embed="rId4"/>
              <a:stretch>
                <a:fillRect/>
              </a:stretch>
            </p:blipFill>
            <p:spPr>
              <a:xfrm>
                <a:off x="62584" y="1098465"/>
                <a:ext cx="1212989" cy="914645"/>
              </a:xfrm>
              <a:prstGeom prst="rect">
                <a:avLst/>
              </a:prstGeom>
              <a:ln w="3175" cap="flat">
                <a:noFill/>
                <a:miter lim="400000"/>
              </a:ln>
              <a:effectLst/>
            </p:spPr>
          </p:pic>
          <p:pic>
            <p:nvPicPr>
              <p:cNvPr id="316" name="Ink 95" descr="Ink 95"/>
              <p:cNvPicPr>
                <a:picLocks noChangeAspect="1"/>
              </p:cNvPicPr>
              <p:nvPr/>
            </p:nvPicPr>
            <p:blipFill>
              <a:blip r:embed="rId5"/>
              <a:stretch>
                <a:fillRect/>
              </a:stretch>
            </p:blipFill>
            <p:spPr>
              <a:xfrm>
                <a:off x="0" y="0"/>
                <a:ext cx="1237563" cy="1061673"/>
              </a:xfrm>
              <a:prstGeom prst="rect">
                <a:avLst/>
              </a:prstGeom>
              <a:ln w="3175" cap="flat">
                <a:noFill/>
                <a:miter lim="400000"/>
              </a:ln>
              <a:effectLst/>
            </p:spPr>
          </p:pic>
          <p:sp>
            <p:nvSpPr>
              <p:cNvPr id="317" name="Oval 96"/>
              <p:cNvSpPr/>
              <p:nvPr/>
            </p:nvSpPr>
            <p:spPr>
              <a:xfrm rot="10800000" flipH="1">
                <a:off x="618889" y="1005456"/>
                <a:ext cx="43995" cy="45648"/>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18" name="Oval 99"/>
              <p:cNvSpPr/>
              <p:nvPr/>
            </p:nvSpPr>
            <p:spPr>
              <a:xfrm rot="10800000" flipH="1">
                <a:off x="216888" y="105936"/>
                <a:ext cx="43995" cy="45648"/>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19" name="Oval 100"/>
              <p:cNvSpPr/>
              <p:nvPr/>
            </p:nvSpPr>
            <p:spPr>
              <a:xfrm rot="10800000" flipH="1">
                <a:off x="292273" y="285009"/>
                <a:ext cx="43995" cy="45648"/>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0" name="Oval 101"/>
              <p:cNvSpPr/>
              <p:nvPr/>
            </p:nvSpPr>
            <p:spPr>
              <a:xfrm rot="10800000" flipH="1">
                <a:off x="344824" y="598381"/>
                <a:ext cx="43996" cy="45647"/>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1" name="Oval 102"/>
              <p:cNvSpPr/>
              <p:nvPr/>
            </p:nvSpPr>
            <p:spPr>
              <a:xfrm rot="10800000" flipH="1">
                <a:off x="388819" y="793236"/>
                <a:ext cx="43995" cy="45648"/>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2" name="Oval 103"/>
              <p:cNvSpPr/>
              <p:nvPr/>
            </p:nvSpPr>
            <p:spPr>
              <a:xfrm rot="10800000" flipH="1">
                <a:off x="498238" y="954933"/>
                <a:ext cx="43995" cy="45648"/>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3" name="Oval 104"/>
              <p:cNvSpPr/>
              <p:nvPr/>
            </p:nvSpPr>
            <p:spPr>
              <a:xfrm rot="10800000" flipH="1">
                <a:off x="736024" y="971238"/>
                <a:ext cx="43996" cy="45647"/>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4" name="Oval 105"/>
              <p:cNvSpPr/>
              <p:nvPr/>
            </p:nvSpPr>
            <p:spPr>
              <a:xfrm rot="10800000" flipH="1">
                <a:off x="795561" y="827454"/>
                <a:ext cx="43995" cy="45648"/>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5" name="Oval 106"/>
              <p:cNvSpPr/>
              <p:nvPr/>
            </p:nvSpPr>
            <p:spPr>
              <a:xfrm rot="10800000" flipH="1">
                <a:off x="847364" y="568106"/>
                <a:ext cx="43996" cy="45647"/>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6" name="Oval 107"/>
              <p:cNvSpPr/>
              <p:nvPr/>
            </p:nvSpPr>
            <p:spPr>
              <a:xfrm rot="10800000" flipH="1">
                <a:off x="902332" y="294953"/>
                <a:ext cx="43995" cy="45648"/>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7" name="Oval 108"/>
              <p:cNvSpPr/>
              <p:nvPr/>
            </p:nvSpPr>
            <p:spPr>
              <a:xfrm rot="10800000" flipH="1">
                <a:off x="1042676" y="71718"/>
                <a:ext cx="43996" cy="45647"/>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8" name="Oval 110"/>
              <p:cNvSpPr/>
              <p:nvPr/>
            </p:nvSpPr>
            <p:spPr>
              <a:xfrm rot="10800000" flipH="1">
                <a:off x="979451" y="171105"/>
                <a:ext cx="43995" cy="45647"/>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29" name="Oval 69"/>
              <p:cNvSpPr/>
              <p:nvPr/>
            </p:nvSpPr>
            <p:spPr>
              <a:xfrm rot="10800000" flipH="1">
                <a:off x="169945" y="1972375"/>
                <a:ext cx="35275"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0" name="Oval 70"/>
              <p:cNvSpPr/>
              <p:nvPr/>
            </p:nvSpPr>
            <p:spPr>
              <a:xfrm rot="10800000" flipH="1">
                <a:off x="227389" y="1920645"/>
                <a:ext cx="35274"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1" name="Oval 71"/>
              <p:cNvSpPr/>
              <p:nvPr/>
            </p:nvSpPr>
            <p:spPr>
              <a:xfrm rot="10800000" flipH="1">
                <a:off x="284833" y="1868582"/>
                <a:ext cx="35274"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2" name="Oval 72"/>
              <p:cNvSpPr/>
              <p:nvPr/>
            </p:nvSpPr>
            <p:spPr>
              <a:xfrm rot="10800000" flipH="1">
                <a:off x="327837" y="1792647"/>
                <a:ext cx="35275"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3" name="Oval 73"/>
              <p:cNvSpPr/>
              <p:nvPr/>
            </p:nvSpPr>
            <p:spPr>
              <a:xfrm rot="10800000" flipH="1">
                <a:off x="351449" y="1734922"/>
                <a:ext cx="35275"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4" name="Oval 74"/>
              <p:cNvSpPr/>
              <p:nvPr/>
            </p:nvSpPr>
            <p:spPr>
              <a:xfrm rot="10800000" flipH="1">
                <a:off x="369086" y="1648334"/>
                <a:ext cx="35275"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5" name="Oval 75"/>
              <p:cNvSpPr/>
              <p:nvPr/>
            </p:nvSpPr>
            <p:spPr>
              <a:xfrm rot="10800000" flipH="1">
                <a:off x="386723" y="1515155"/>
                <a:ext cx="35275"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6" name="Oval 76"/>
              <p:cNvSpPr/>
              <p:nvPr/>
            </p:nvSpPr>
            <p:spPr>
              <a:xfrm rot="10800000" flipH="1">
                <a:off x="404360" y="1410842"/>
                <a:ext cx="35274"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7" name="Oval 77"/>
              <p:cNvSpPr/>
              <p:nvPr/>
            </p:nvSpPr>
            <p:spPr>
              <a:xfrm rot="10800000" flipH="1">
                <a:off x="439633" y="1306526"/>
                <a:ext cx="35275"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8" name="Oval 78"/>
              <p:cNvSpPr/>
              <p:nvPr/>
            </p:nvSpPr>
            <p:spPr>
              <a:xfrm rot="10800000" flipH="1">
                <a:off x="482428" y="1223713"/>
                <a:ext cx="35275"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39" name="Oval 79"/>
              <p:cNvSpPr/>
              <p:nvPr/>
            </p:nvSpPr>
            <p:spPr>
              <a:xfrm rot="10800000" flipH="1">
                <a:off x="543174" y="1165987"/>
                <a:ext cx="35275"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0" name="Oval 80"/>
              <p:cNvSpPr/>
              <p:nvPr/>
            </p:nvSpPr>
            <p:spPr>
              <a:xfrm rot="10800000" flipH="1">
                <a:off x="603920" y="1133743"/>
                <a:ext cx="35274"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1" name="Oval 81"/>
              <p:cNvSpPr/>
              <p:nvPr/>
            </p:nvSpPr>
            <p:spPr>
              <a:xfrm rot="10800000" flipH="1">
                <a:off x="702322" y="1106410"/>
                <a:ext cx="35275"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2" name="Oval 82"/>
              <p:cNvSpPr/>
              <p:nvPr/>
            </p:nvSpPr>
            <p:spPr>
              <a:xfrm rot="10800000" flipH="1">
                <a:off x="765450" y="1133743"/>
                <a:ext cx="35275"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3" name="Oval 83"/>
              <p:cNvSpPr/>
              <p:nvPr/>
            </p:nvSpPr>
            <p:spPr>
              <a:xfrm rot="10800000" flipH="1">
                <a:off x="807828" y="1223713"/>
                <a:ext cx="35274"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4" name="Oval 84"/>
              <p:cNvSpPr/>
              <p:nvPr/>
            </p:nvSpPr>
            <p:spPr>
              <a:xfrm rot="10800000" flipH="1">
                <a:off x="843101" y="1375102"/>
                <a:ext cx="35275"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5" name="Oval 85"/>
              <p:cNvSpPr/>
              <p:nvPr/>
            </p:nvSpPr>
            <p:spPr>
              <a:xfrm rot="10800000" flipH="1">
                <a:off x="878374" y="1515155"/>
                <a:ext cx="35275"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6" name="Oval 86"/>
              <p:cNvSpPr/>
              <p:nvPr/>
            </p:nvSpPr>
            <p:spPr>
              <a:xfrm rot="10800000" flipH="1">
                <a:off x="914879" y="1654232"/>
                <a:ext cx="35274"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7" name="Oval 87"/>
              <p:cNvSpPr/>
              <p:nvPr/>
            </p:nvSpPr>
            <p:spPr>
              <a:xfrm rot="10800000" flipH="1">
                <a:off x="950152" y="1777609"/>
                <a:ext cx="35275"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8" name="Oval 88"/>
              <p:cNvSpPr/>
              <p:nvPr/>
            </p:nvSpPr>
            <p:spPr>
              <a:xfrm rot="10800000" flipH="1">
                <a:off x="985425" y="1915573"/>
                <a:ext cx="35274"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49" name="Oval 89"/>
              <p:cNvSpPr/>
              <p:nvPr/>
            </p:nvSpPr>
            <p:spPr>
              <a:xfrm rot="10800000" flipH="1">
                <a:off x="1057413" y="1968582"/>
                <a:ext cx="35275" cy="45647"/>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50" name="Oval 90"/>
              <p:cNvSpPr/>
              <p:nvPr/>
            </p:nvSpPr>
            <p:spPr>
              <a:xfrm rot="10800000" flipH="1">
                <a:off x="1121356" y="1999013"/>
                <a:ext cx="35275" cy="45648"/>
              </a:xfrm>
              <a:prstGeom prst="ellipse">
                <a:avLst/>
              </a:prstGeom>
              <a:solidFill>
                <a:srgbClr val="000000"/>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sp>
            <p:nvSpPr>
              <p:cNvPr id="351" name="Oval 100"/>
              <p:cNvSpPr/>
              <p:nvPr/>
            </p:nvSpPr>
            <p:spPr>
              <a:xfrm rot="10800000" flipH="1">
                <a:off x="103598" y="29312"/>
                <a:ext cx="43995" cy="45648"/>
              </a:xfrm>
              <a:prstGeom prst="ellipse">
                <a:avLst/>
              </a:prstGeom>
              <a:solidFill>
                <a:srgbClr val="FFFFFF">
                  <a:alpha val="56000"/>
                </a:srgbClr>
              </a:solidFill>
              <a:ln w="12700" cap="flat">
                <a:solidFill>
                  <a:srgbClr val="000000"/>
                </a:solidFill>
                <a:prstDash val="solid"/>
                <a:round/>
              </a:ln>
              <a:effectLst/>
            </p:spPr>
            <p:txBody>
              <a:bodyPr wrap="square" lIns="45719" tIns="45719" rIns="45719" bIns="45719" numCol="1" anchor="ctr">
                <a:noAutofit/>
              </a:bodyPr>
              <a:lstStyle/>
              <a:p>
                <a:pPr defTabSz="914400">
                  <a:defRPr sz="1300">
                    <a:solidFill>
                      <a:srgbClr val="FFFFFF"/>
                    </a:solidFill>
                    <a:latin typeface="Helvetica"/>
                    <a:ea typeface="Helvetica"/>
                    <a:cs typeface="Helvetica"/>
                    <a:sym typeface="Helvetica"/>
                  </a:defRPr>
                </a:pPr>
                <a:endParaRPr sz="1300">
                  <a:solidFill>
                    <a:srgbClr val="FFFFFF"/>
                  </a:solidFill>
                  <a:latin typeface="Arial" panose="020B0604020202020204" pitchFamily="34" charset="0"/>
                  <a:ea typeface="Helvetica"/>
                  <a:cs typeface="Arial" panose="020B0604020202020204" pitchFamily="34" charset="0"/>
                  <a:sym typeface="Helvetica"/>
                </a:endParaRPr>
              </a:p>
            </p:txBody>
          </p:sp>
        </p:grpSp>
        <p:sp>
          <p:nvSpPr>
            <p:cNvPr id="353" name="Line"/>
            <p:cNvSpPr/>
            <p:nvPr/>
          </p:nvSpPr>
          <p:spPr>
            <a:xfrm>
              <a:off x="8149829" y="3243609"/>
              <a:ext cx="3599717" cy="1"/>
            </a:xfrm>
            <a:prstGeom prst="line">
              <a:avLst/>
            </a:prstGeom>
            <a:ln w="3175">
              <a:solidFill>
                <a:srgbClr val="941100"/>
              </a:solidFill>
              <a:custDash>
                <a:ds d="200000" sp="200000"/>
              </a:custDash>
              <a:miter lim="400000"/>
            </a:ln>
          </p:spPr>
          <p:txBody>
            <a:bodyPr lIns="25400" tIns="25400" rIns="25400" bIns="25400" anchor="ctr"/>
            <a:lstStyle/>
            <a:p>
              <a:endParaRPr>
                <a:latin typeface="Arial" panose="020B0604020202020204" pitchFamily="34" charset="0"/>
                <a:cs typeface="Arial" panose="020B0604020202020204" pitchFamily="34" charset="0"/>
              </a:endParaRPr>
            </a:p>
          </p:txBody>
        </p:sp>
        <p:sp>
          <p:nvSpPr>
            <p:cNvPr id="71" name="Device form factor : 3” x 2” x1.5”…"/>
            <p:cNvSpPr txBox="1"/>
            <p:nvPr/>
          </p:nvSpPr>
          <p:spPr>
            <a:xfrm>
              <a:off x="8774719" y="1716592"/>
              <a:ext cx="715204" cy="271295"/>
            </a:xfrm>
            <a:prstGeom prst="rect">
              <a:avLst/>
            </a:prstGeom>
            <a:ln w="6350">
              <a:noFill/>
              <a:custDash>
                <a:ds d="100000" sp="200000"/>
              </a:custDash>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p>
              <a:pPr algn="l" defTabSz="914400">
                <a:spcBef>
                  <a:spcPts val="400"/>
                </a:spcBef>
                <a:buSzPct val="123000"/>
                <a:defRPr>
                  <a:solidFill>
                    <a:srgbClr val="005493"/>
                  </a:solidFill>
                  <a:latin typeface="Arial"/>
                  <a:ea typeface="Arial"/>
                  <a:cs typeface="Arial"/>
                  <a:sym typeface="Arial"/>
                </a:defRPr>
              </a:pPr>
              <a:r>
                <a:rPr lang="en-GB" dirty="0">
                  <a:solidFill>
                    <a:srgbClr val="005493"/>
                  </a:solidFill>
                  <a:latin typeface="Arial" panose="020B0604020202020204" pitchFamily="34" charset="0"/>
                  <a:ea typeface="Arial"/>
                  <a:cs typeface="Arial" panose="020B0604020202020204" pitchFamily="34" charset="0"/>
                  <a:sym typeface="Arial"/>
                </a:rPr>
                <a:t>Before…</a:t>
              </a:r>
            </a:p>
          </p:txBody>
        </p:sp>
        <p:sp>
          <p:nvSpPr>
            <p:cNvPr id="72" name="Device form factor : 3” x 2” x1.5”…"/>
            <p:cNvSpPr txBox="1"/>
            <p:nvPr/>
          </p:nvSpPr>
          <p:spPr>
            <a:xfrm>
              <a:off x="10453954" y="1716592"/>
              <a:ext cx="715204" cy="271295"/>
            </a:xfrm>
            <a:prstGeom prst="rect">
              <a:avLst/>
            </a:prstGeom>
            <a:ln w="6350">
              <a:noFill/>
              <a:custDash>
                <a:ds d="100000" sp="200000"/>
              </a:custDash>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lnSpcReduction="10000"/>
            </a:bodyPr>
            <a:lstStyle/>
            <a:p>
              <a:pPr algn="l" defTabSz="914400">
                <a:spcBef>
                  <a:spcPts val="400"/>
                </a:spcBef>
                <a:buSzPct val="123000"/>
                <a:defRPr>
                  <a:solidFill>
                    <a:srgbClr val="005493"/>
                  </a:solidFill>
                  <a:latin typeface="Arial"/>
                  <a:ea typeface="Arial"/>
                  <a:cs typeface="Arial"/>
                  <a:sym typeface="Arial"/>
                </a:defRPr>
              </a:pPr>
              <a:r>
                <a:rPr lang="en-GB" dirty="0">
                  <a:solidFill>
                    <a:srgbClr val="005493"/>
                  </a:solidFill>
                  <a:latin typeface="Arial" panose="020B0604020202020204" pitchFamily="34" charset="0"/>
                  <a:ea typeface="Arial"/>
                  <a:cs typeface="Arial" panose="020B0604020202020204" pitchFamily="34" charset="0"/>
                  <a:sym typeface="Arial"/>
                </a:rPr>
                <a:t>…After</a:t>
              </a:r>
              <a:endParaRPr dirty="0">
                <a:solidFill>
                  <a:srgbClr val="005493"/>
                </a:solidFill>
                <a:latin typeface="Arial" panose="020B0604020202020204" pitchFamily="34" charset="0"/>
                <a:ea typeface="Arial"/>
                <a:cs typeface="Arial" panose="020B0604020202020204" pitchFamily="34" charset="0"/>
                <a:sym typeface="Arial"/>
              </a:endParaRPr>
            </a:p>
          </p:txBody>
        </p:sp>
      </p:grpSp>
      <p:sp>
        <p:nvSpPr>
          <p:cNvPr id="2" name="TextBox 18">
            <a:extLst>
              <a:ext uri="{FF2B5EF4-FFF2-40B4-BE49-F238E27FC236}">
                <a16:creationId xmlns:a16="http://schemas.microsoft.com/office/drawing/2014/main" id="{E7A2213A-2B4C-5293-1447-10AB65755259}"/>
              </a:ext>
            </a:extLst>
          </p:cNvPr>
          <p:cNvSpPr txBox="1"/>
          <p:nvPr/>
        </p:nvSpPr>
        <p:spPr>
          <a:xfrm>
            <a:off x="3861268" y="4538316"/>
            <a:ext cx="800100" cy="4762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400" dirty="0"/>
              <a:t>I0&gt;</a:t>
            </a:r>
          </a:p>
        </p:txBody>
      </p:sp>
      <p:sp>
        <p:nvSpPr>
          <p:cNvPr id="3" name="TextBox 18">
            <a:extLst>
              <a:ext uri="{FF2B5EF4-FFF2-40B4-BE49-F238E27FC236}">
                <a16:creationId xmlns:a16="http://schemas.microsoft.com/office/drawing/2014/main" id="{089FBEF9-420E-1499-C763-09325B22C55C}"/>
              </a:ext>
            </a:extLst>
          </p:cNvPr>
          <p:cNvSpPr txBox="1"/>
          <p:nvPr/>
        </p:nvSpPr>
        <p:spPr>
          <a:xfrm>
            <a:off x="5152413" y="4329288"/>
            <a:ext cx="800100" cy="4762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400" dirty="0"/>
              <a:t>I1&gt;</a:t>
            </a:r>
          </a:p>
        </p:txBody>
      </p:sp>
      <p:sp>
        <p:nvSpPr>
          <p:cNvPr id="5" name="TextBox 18">
            <a:extLst>
              <a:ext uri="{FF2B5EF4-FFF2-40B4-BE49-F238E27FC236}">
                <a16:creationId xmlns:a16="http://schemas.microsoft.com/office/drawing/2014/main" id="{483D020A-B772-B6FA-5E56-8C207C8115FC}"/>
              </a:ext>
            </a:extLst>
          </p:cNvPr>
          <p:cNvSpPr txBox="1"/>
          <p:nvPr/>
        </p:nvSpPr>
        <p:spPr>
          <a:xfrm>
            <a:off x="5941560" y="4715885"/>
            <a:ext cx="800100" cy="4762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400" dirty="0"/>
              <a:t>I0&gt;</a:t>
            </a:r>
          </a:p>
        </p:txBody>
      </p:sp>
      <p:sp>
        <p:nvSpPr>
          <p:cNvPr id="7" name="Text Placeholder 6">
            <a:extLst>
              <a:ext uri="{FF2B5EF4-FFF2-40B4-BE49-F238E27FC236}">
                <a16:creationId xmlns:a16="http://schemas.microsoft.com/office/drawing/2014/main" id="{34FB869F-4258-DA1E-FCE7-EB980917D488}"/>
              </a:ext>
            </a:extLst>
          </p:cNvPr>
          <p:cNvSpPr>
            <a:spLocks noGrp="1"/>
          </p:cNvSpPr>
          <p:nvPr>
            <p:ph type="body" sz="quarter" idx="21"/>
          </p:nvPr>
        </p:nvSpPr>
        <p:spPr/>
        <p:txBody>
          <a:bodyPr/>
          <a:lstStyle/>
          <a:p>
            <a:r>
              <a:rPr lang="en-US" dirty="0"/>
              <a:t>Detection of I1&gt; and I0&gt;</a:t>
            </a:r>
          </a:p>
        </p:txBody>
      </p:sp>
      <p:cxnSp>
        <p:nvCxnSpPr>
          <p:cNvPr id="9" name="Straight Arrow Connector 8">
            <a:extLst>
              <a:ext uri="{FF2B5EF4-FFF2-40B4-BE49-F238E27FC236}">
                <a16:creationId xmlns:a16="http://schemas.microsoft.com/office/drawing/2014/main" id="{81AC212D-C390-9916-7B40-BD5FF8EC6111}"/>
              </a:ext>
            </a:extLst>
          </p:cNvPr>
          <p:cNvCxnSpPr/>
          <p:nvPr/>
        </p:nvCxnSpPr>
        <p:spPr>
          <a:xfrm flipV="1">
            <a:off x="5831840" y="3400195"/>
            <a:ext cx="0" cy="1193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168275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22615-4BF8-E800-9EE9-49AFAB958B43}"/>
              </a:ext>
            </a:extLst>
          </p:cNvPr>
          <p:cNvSpPr>
            <a:spLocks noGrp="1"/>
          </p:cNvSpPr>
          <p:nvPr>
            <p:ph type="title"/>
          </p:nvPr>
        </p:nvSpPr>
        <p:spPr/>
        <p:txBody>
          <a:bodyPr/>
          <a:lstStyle/>
          <a:p>
            <a:r>
              <a:rPr lang="en-US" dirty="0"/>
              <a:t>Solar Cell as detector</a:t>
            </a:r>
          </a:p>
        </p:txBody>
      </p:sp>
      <p:sp>
        <p:nvSpPr>
          <p:cNvPr id="3" name="Table Placeholder 2">
            <a:extLst>
              <a:ext uri="{FF2B5EF4-FFF2-40B4-BE49-F238E27FC236}">
                <a16:creationId xmlns:a16="http://schemas.microsoft.com/office/drawing/2014/main" id="{A924DD0D-F956-F8AA-2D2A-367300B4617E}"/>
              </a:ext>
            </a:extLst>
          </p:cNvPr>
          <p:cNvSpPr>
            <a:spLocks noGrp="1"/>
          </p:cNvSpPr>
          <p:nvPr>
            <p:ph type="tbl" sz="quarter" idx="13"/>
          </p:nvPr>
        </p:nvSpPr>
        <p:spPr/>
        <p:txBody>
          <a:bodyPr/>
          <a:lstStyle/>
          <a:p>
            <a:r>
              <a:rPr lang="en-US" dirty="0"/>
              <a:t>Detection- Current, Voltage and Temperature</a:t>
            </a:r>
          </a:p>
        </p:txBody>
      </p:sp>
      <p:sp>
        <p:nvSpPr>
          <p:cNvPr id="4" name="Slide Number Placeholder 3">
            <a:extLst>
              <a:ext uri="{FF2B5EF4-FFF2-40B4-BE49-F238E27FC236}">
                <a16:creationId xmlns:a16="http://schemas.microsoft.com/office/drawing/2014/main" id="{882A6394-1892-24AD-47CA-726AF2395993}"/>
              </a:ext>
            </a:extLst>
          </p:cNvPr>
          <p:cNvSpPr>
            <a:spLocks noGrp="1"/>
          </p:cNvSpPr>
          <p:nvPr>
            <p:ph type="sldNum" sz="quarter" idx="12"/>
          </p:nvPr>
        </p:nvSpPr>
        <p:spPr/>
        <p:txBody>
          <a:bodyPr/>
          <a:lstStyle/>
          <a:p>
            <a:fld id="{B5CEABB6-07DC-46E8-9B57-56EC44A396E5}" type="slidenum">
              <a:rPr lang="en-US" smtClean="0"/>
              <a:pPr/>
              <a:t>15</a:t>
            </a:fld>
            <a:endParaRPr lang="en-US" dirty="0"/>
          </a:p>
        </p:txBody>
      </p:sp>
      <p:pic>
        <p:nvPicPr>
          <p:cNvPr id="6" name="Picture 5">
            <a:extLst>
              <a:ext uri="{FF2B5EF4-FFF2-40B4-BE49-F238E27FC236}">
                <a16:creationId xmlns:a16="http://schemas.microsoft.com/office/drawing/2014/main" id="{1CEBE6D9-7C0E-5A51-6233-03474F8BAD6B}"/>
              </a:ext>
            </a:extLst>
          </p:cNvPr>
          <p:cNvPicPr>
            <a:picLocks noChangeAspect="1"/>
          </p:cNvPicPr>
          <p:nvPr/>
        </p:nvPicPr>
        <p:blipFill>
          <a:blip r:embed="rId2"/>
          <a:stretch>
            <a:fillRect/>
          </a:stretch>
        </p:blipFill>
        <p:spPr>
          <a:xfrm>
            <a:off x="762000" y="3096336"/>
            <a:ext cx="10754650" cy="2731970"/>
          </a:xfrm>
          <a:prstGeom prst="rect">
            <a:avLst/>
          </a:prstGeom>
        </p:spPr>
      </p:pic>
    </p:spTree>
    <p:extLst>
      <p:ext uri="{BB962C8B-B14F-4D97-AF65-F5344CB8AC3E}">
        <p14:creationId xmlns:p14="http://schemas.microsoft.com/office/powerpoint/2010/main" val="2321255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0B5D0-2046-7066-66B7-99559BB23CAD}"/>
              </a:ext>
            </a:extLst>
          </p:cNvPr>
          <p:cNvSpPr>
            <a:spLocks noGrp="1"/>
          </p:cNvSpPr>
          <p:nvPr>
            <p:ph type="title"/>
          </p:nvPr>
        </p:nvSpPr>
        <p:spPr/>
        <p:txBody>
          <a:bodyPr/>
          <a:lstStyle/>
          <a:p>
            <a:r>
              <a:rPr lang="en-US" dirty="0"/>
              <a:t>Quantum computing with polaritons</a:t>
            </a:r>
          </a:p>
        </p:txBody>
      </p:sp>
      <p:sp>
        <p:nvSpPr>
          <p:cNvPr id="3" name="Slide Number Placeholder 2">
            <a:extLst>
              <a:ext uri="{FF2B5EF4-FFF2-40B4-BE49-F238E27FC236}">
                <a16:creationId xmlns:a16="http://schemas.microsoft.com/office/drawing/2014/main" id="{3F117700-EF4B-909E-37E3-6E41B8A729B8}"/>
              </a:ext>
            </a:extLst>
          </p:cNvPr>
          <p:cNvSpPr>
            <a:spLocks noGrp="1"/>
          </p:cNvSpPr>
          <p:nvPr>
            <p:ph type="sldNum" sz="quarter" idx="12"/>
          </p:nvPr>
        </p:nvSpPr>
        <p:spPr/>
        <p:txBody>
          <a:bodyPr/>
          <a:lstStyle/>
          <a:p>
            <a:fld id="{B5CEABB6-07DC-46E8-9B57-56EC44A396E5}" type="slidenum">
              <a:rPr lang="en-US" smtClean="0"/>
              <a:pPr/>
              <a:t>16</a:t>
            </a:fld>
            <a:endParaRPr lang="en-US" dirty="0"/>
          </a:p>
        </p:txBody>
      </p:sp>
      <p:sp>
        <p:nvSpPr>
          <p:cNvPr id="4" name="Content Placeholder 3">
            <a:extLst>
              <a:ext uri="{FF2B5EF4-FFF2-40B4-BE49-F238E27FC236}">
                <a16:creationId xmlns:a16="http://schemas.microsoft.com/office/drawing/2014/main" id="{7FDBBF6C-DB2A-F656-1054-78D376741895}"/>
              </a:ext>
            </a:extLst>
          </p:cNvPr>
          <p:cNvSpPr>
            <a:spLocks noGrp="1"/>
          </p:cNvSpPr>
          <p:nvPr>
            <p:ph sz="half" idx="14"/>
          </p:nvPr>
        </p:nvSpPr>
        <p:spPr>
          <a:xfrm>
            <a:off x="771734" y="2590800"/>
            <a:ext cx="10264676" cy="3850640"/>
          </a:xfrm>
          <a:custGeom>
            <a:avLst/>
            <a:gdLst>
              <a:gd name="connsiteX0" fmla="*/ 0 w 10264676"/>
              <a:gd name="connsiteY0" fmla="*/ 0 h 3850640"/>
              <a:gd name="connsiteX1" fmla="*/ 775553 w 10264676"/>
              <a:gd name="connsiteY1" fmla="*/ 0 h 3850640"/>
              <a:gd name="connsiteX2" fmla="*/ 1551107 w 10264676"/>
              <a:gd name="connsiteY2" fmla="*/ 0 h 3850640"/>
              <a:gd name="connsiteX3" fmla="*/ 2121366 w 10264676"/>
              <a:gd name="connsiteY3" fmla="*/ 0 h 3850640"/>
              <a:gd name="connsiteX4" fmla="*/ 2794273 w 10264676"/>
              <a:gd name="connsiteY4" fmla="*/ 0 h 3850640"/>
              <a:gd name="connsiteX5" fmla="*/ 3364533 w 10264676"/>
              <a:gd name="connsiteY5" fmla="*/ 0 h 3850640"/>
              <a:gd name="connsiteX6" fmla="*/ 3934792 w 10264676"/>
              <a:gd name="connsiteY6" fmla="*/ 0 h 3850640"/>
              <a:gd name="connsiteX7" fmla="*/ 4505052 w 10264676"/>
              <a:gd name="connsiteY7" fmla="*/ 0 h 3850640"/>
              <a:gd name="connsiteX8" fmla="*/ 4767372 w 10264676"/>
              <a:gd name="connsiteY8" fmla="*/ 0 h 3850640"/>
              <a:gd name="connsiteX9" fmla="*/ 5440278 w 10264676"/>
              <a:gd name="connsiteY9" fmla="*/ 0 h 3850640"/>
              <a:gd name="connsiteX10" fmla="*/ 5702598 w 10264676"/>
              <a:gd name="connsiteY10" fmla="*/ 0 h 3850640"/>
              <a:gd name="connsiteX11" fmla="*/ 6272858 w 10264676"/>
              <a:gd name="connsiteY11" fmla="*/ 0 h 3850640"/>
              <a:gd name="connsiteX12" fmla="*/ 7048411 w 10264676"/>
              <a:gd name="connsiteY12" fmla="*/ 0 h 3850640"/>
              <a:gd name="connsiteX13" fmla="*/ 7823964 w 10264676"/>
              <a:gd name="connsiteY13" fmla="*/ 0 h 3850640"/>
              <a:gd name="connsiteX14" fmla="*/ 8496871 w 10264676"/>
              <a:gd name="connsiteY14" fmla="*/ 0 h 3850640"/>
              <a:gd name="connsiteX15" fmla="*/ 8964484 w 10264676"/>
              <a:gd name="connsiteY15" fmla="*/ 0 h 3850640"/>
              <a:gd name="connsiteX16" fmla="*/ 9226803 w 10264676"/>
              <a:gd name="connsiteY16" fmla="*/ 0 h 3850640"/>
              <a:gd name="connsiteX17" fmla="*/ 9694416 w 10264676"/>
              <a:gd name="connsiteY17" fmla="*/ 0 h 3850640"/>
              <a:gd name="connsiteX18" fmla="*/ 10264676 w 10264676"/>
              <a:gd name="connsiteY18" fmla="*/ 0 h 3850640"/>
              <a:gd name="connsiteX19" fmla="*/ 10264676 w 10264676"/>
              <a:gd name="connsiteY19" fmla="*/ 627104 h 3850640"/>
              <a:gd name="connsiteX20" fmla="*/ 10264676 w 10264676"/>
              <a:gd name="connsiteY20" fmla="*/ 1254208 h 3850640"/>
              <a:gd name="connsiteX21" fmla="*/ 10264676 w 10264676"/>
              <a:gd name="connsiteY21" fmla="*/ 1727287 h 3850640"/>
              <a:gd name="connsiteX22" fmla="*/ 10264676 w 10264676"/>
              <a:gd name="connsiteY22" fmla="*/ 2354391 h 3850640"/>
              <a:gd name="connsiteX23" fmla="*/ 10264676 w 10264676"/>
              <a:gd name="connsiteY23" fmla="*/ 2827470 h 3850640"/>
              <a:gd name="connsiteX24" fmla="*/ 10264676 w 10264676"/>
              <a:gd name="connsiteY24" fmla="*/ 3850640 h 3850640"/>
              <a:gd name="connsiteX25" fmla="*/ 9489123 w 10264676"/>
              <a:gd name="connsiteY25" fmla="*/ 3850640 h 3850640"/>
              <a:gd name="connsiteX26" fmla="*/ 9021510 w 10264676"/>
              <a:gd name="connsiteY26" fmla="*/ 3850640 h 3850640"/>
              <a:gd name="connsiteX27" fmla="*/ 8348603 w 10264676"/>
              <a:gd name="connsiteY27" fmla="*/ 3850640 h 3850640"/>
              <a:gd name="connsiteX28" fmla="*/ 8086284 w 10264676"/>
              <a:gd name="connsiteY28" fmla="*/ 3850640 h 3850640"/>
              <a:gd name="connsiteX29" fmla="*/ 7310730 w 10264676"/>
              <a:gd name="connsiteY29" fmla="*/ 3850640 h 3850640"/>
              <a:gd name="connsiteX30" fmla="*/ 6843117 w 10264676"/>
              <a:gd name="connsiteY30" fmla="*/ 3850640 h 3850640"/>
              <a:gd name="connsiteX31" fmla="*/ 6272858 w 10264676"/>
              <a:gd name="connsiteY31" fmla="*/ 3850640 h 3850640"/>
              <a:gd name="connsiteX32" fmla="*/ 5907891 w 10264676"/>
              <a:gd name="connsiteY32" fmla="*/ 3850640 h 3850640"/>
              <a:gd name="connsiteX33" fmla="*/ 5234985 w 10264676"/>
              <a:gd name="connsiteY33" fmla="*/ 3850640 h 3850640"/>
              <a:gd name="connsiteX34" fmla="*/ 4459431 w 10264676"/>
              <a:gd name="connsiteY34" fmla="*/ 3850640 h 3850640"/>
              <a:gd name="connsiteX35" fmla="*/ 3991818 w 10264676"/>
              <a:gd name="connsiteY35" fmla="*/ 3850640 h 3850640"/>
              <a:gd name="connsiteX36" fmla="*/ 3216265 w 10264676"/>
              <a:gd name="connsiteY36" fmla="*/ 3850640 h 3850640"/>
              <a:gd name="connsiteX37" fmla="*/ 2646005 w 10264676"/>
              <a:gd name="connsiteY37" fmla="*/ 3850640 h 3850640"/>
              <a:gd name="connsiteX38" fmla="*/ 1870452 w 10264676"/>
              <a:gd name="connsiteY38" fmla="*/ 3850640 h 3850640"/>
              <a:gd name="connsiteX39" fmla="*/ 1094899 w 10264676"/>
              <a:gd name="connsiteY39" fmla="*/ 3850640 h 3850640"/>
              <a:gd name="connsiteX40" fmla="*/ 729933 w 10264676"/>
              <a:gd name="connsiteY40" fmla="*/ 3850640 h 3850640"/>
              <a:gd name="connsiteX41" fmla="*/ 0 w 10264676"/>
              <a:gd name="connsiteY41" fmla="*/ 3850640 h 3850640"/>
              <a:gd name="connsiteX42" fmla="*/ 0 w 10264676"/>
              <a:gd name="connsiteY42" fmla="*/ 3300549 h 3850640"/>
              <a:gd name="connsiteX43" fmla="*/ 0 w 10264676"/>
              <a:gd name="connsiteY43" fmla="*/ 2673444 h 3850640"/>
              <a:gd name="connsiteX44" fmla="*/ 0 w 10264676"/>
              <a:gd name="connsiteY44" fmla="*/ 2238872 h 3850640"/>
              <a:gd name="connsiteX45" fmla="*/ 0 w 10264676"/>
              <a:gd name="connsiteY45" fmla="*/ 1804300 h 3850640"/>
              <a:gd name="connsiteX46" fmla="*/ 0 w 10264676"/>
              <a:gd name="connsiteY46" fmla="*/ 1177196 h 3850640"/>
              <a:gd name="connsiteX47" fmla="*/ 0 w 10264676"/>
              <a:gd name="connsiteY47" fmla="*/ 665611 h 3850640"/>
              <a:gd name="connsiteX48" fmla="*/ 0 w 10264676"/>
              <a:gd name="connsiteY48" fmla="*/ 0 h 385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264676" h="3850640" fill="none" extrusionOk="0">
                <a:moveTo>
                  <a:pt x="0" y="0"/>
                </a:moveTo>
                <a:cubicBezTo>
                  <a:pt x="184862" y="-85063"/>
                  <a:pt x="396952" y="28660"/>
                  <a:pt x="775553" y="0"/>
                </a:cubicBezTo>
                <a:cubicBezTo>
                  <a:pt x="1154154" y="-28660"/>
                  <a:pt x="1290869" y="61888"/>
                  <a:pt x="1551107" y="0"/>
                </a:cubicBezTo>
                <a:cubicBezTo>
                  <a:pt x="1811345" y="-61888"/>
                  <a:pt x="1837878" y="38693"/>
                  <a:pt x="2121366" y="0"/>
                </a:cubicBezTo>
                <a:cubicBezTo>
                  <a:pt x="2404854" y="-38693"/>
                  <a:pt x="2529073" y="60459"/>
                  <a:pt x="2794273" y="0"/>
                </a:cubicBezTo>
                <a:cubicBezTo>
                  <a:pt x="3059473" y="-60459"/>
                  <a:pt x="3112766" y="55731"/>
                  <a:pt x="3364533" y="0"/>
                </a:cubicBezTo>
                <a:cubicBezTo>
                  <a:pt x="3616300" y="-55731"/>
                  <a:pt x="3681547" y="24854"/>
                  <a:pt x="3934792" y="0"/>
                </a:cubicBezTo>
                <a:cubicBezTo>
                  <a:pt x="4188037" y="-24854"/>
                  <a:pt x="4305548" y="50547"/>
                  <a:pt x="4505052" y="0"/>
                </a:cubicBezTo>
                <a:cubicBezTo>
                  <a:pt x="4704556" y="-50547"/>
                  <a:pt x="4665424" y="8431"/>
                  <a:pt x="4767372" y="0"/>
                </a:cubicBezTo>
                <a:cubicBezTo>
                  <a:pt x="4869320" y="-8431"/>
                  <a:pt x="5278053" y="63357"/>
                  <a:pt x="5440278" y="0"/>
                </a:cubicBezTo>
                <a:cubicBezTo>
                  <a:pt x="5602503" y="-63357"/>
                  <a:pt x="5574158" y="10056"/>
                  <a:pt x="5702598" y="0"/>
                </a:cubicBezTo>
                <a:cubicBezTo>
                  <a:pt x="5831038" y="-10056"/>
                  <a:pt x="6006458" y="61065"/>
                  <a:pt x="6272858" y="0"/>
                </a:cubicBezTo>
                <a:cubicBezTo>
                  <a:pt x="6539258" y="-61065"/>
                  <a:pt x="6853824" y="22333"/>
                  <a:pt x="7048411" y="0"/>
                </a:cubicBezTo>
                <a:cubicBezTo>
                  <a:pt x="7242998" y="-22333"/>
                  <a:pt x="7584373" y="83475"/>
                  <a:pt x="7823964" y="0"/>
                </a:cubicBezTo>
                <a:cubicBezTo>
                  <a:pt x="8063555" y="-83475"/>
                  <a:pt x="8347187" y="68657"/>
                  <a:pt x="8496871" y="0"/>
                </a:cubicBezTo>
                <a:cubicBezTo>
                  <a:pt x="8646555" y="-68657"/>
                  <a:pt x="8841094" y="54146"/>
                  <a:pt x="8964484" y="0"/>
                </a:cubicBezTo>
                <a:cubicBezTo>
                  <a:pt x="9087874" y="-54146"/>
                  <a:pt x="9126062" y="28503"/>
                  <a:pt x="9226803" y="0"/>
                </a:cubicBezTo>
                <a:cubicBezTo>
                  <a:pt x="9327544" y="-28503"/>
                  <a:pt x="9471168" y="385"/>
                  <a:pt x="9694416" y="0"/>
                </a:cubicBezTo>
                <a:cubicBezTo>
                  <a:pt x="9917664" y="-385"/>
                  <a:pt x="10032778" y="35023"/>
                  <a:pt x="10264676" y="0"/>
                </a:cubicBezTo>
                <a:cubicBezTo>
                  <a:pt x="10316366" y="200189"/>
                  <a:pt x="10264139" y="384278"/>
                  <a:pt x="10264676" y="627104"/>
                </a:cubicBezTo>
                <a:cubicBezTo>
                  <a:pt x="10265213" y="869930"/>
                  <a:pt x="10226636" y="941114"/>
                  <a:pt x="10264676" y="1254208"/>
                </a:cubicBezTo>
                <a:cubicBezTo>
                  <a:pt x="10302716" y="1567302"/>
                  <a:pt x="10223677" y="1596031"/>
                  <a:pt x="10264676" y="1727287"/>
                </a:cubicBezTo>
                <a:cubicBezTo>
                  <a:pt x="10305675" y="1858543"/>
                  <a:pt x="10199779" y="2187965"/>
                  <a:pt x="10264676" y="2354391"/>
                </a:cubicBezTo>
                <a:cubicBezTo>
                  <a:pt x="10329573" y="2520817"/>
                  <a:pt x="10250920" y="2677227"/>
                  <a:pt x="10264676" y="2827470"/>
                </a:cubicBezTo>
                <a:cubicBezTo>
                  <a:pt x="10278432" y="2977713"/>
                  <a:pt x="10181053" y="3560370"/>
                  <a:pt x="10264676" y="3850640"/>
                </a:cubicBezTo>
                <a:cubicBezTo>
                  <a:pt x="9952839" y="3922365"/>
                  <a:pt x="9746479" y="3844783"/>
                  <a:pt x="9489123" y="3850640"/>
                </a:cubicBezTo>
                <a:cubicBezTo>
                  <a:pt x="9231767" y="3856497"/>
                  <a:pt x="9139131" y="3815822"/>
                  <a:pt x="9021510" y="3850640"/>
                </a:cubicBezTo>
                <a:cubicBezTo>
                  <a:pt x="8903889" y="3885458"/>
                  <a:pt x="8647429" y="3842389"/>
                  <a:pt x="8348603" y="3850640"/>
                </a:cubicBezTo>
                <a:cubicBezTo>
                  <a:pt x="8049777" y="3858891"/>
                  <a:pt x="8169822" y="3826267"/>
                  <a:pt x="8086284" y="3850640"/>
                </a:cubicBezTo>
                <a:cubicBezTo>
                  <a:pt x="8002746" y="3875013"/>
                  <a:pt x="7615526" y="3800710"/>
                  <a:pt x="7310730" y="3850640"/>
                </a:cubicBezTo>
                <a:cubicBezTo>
                  <a:pt x="7005934" y="3900570"/>
                  <a:pt x="7054395" y="3849108"/>
                  <a:pt x="6843117" y="3850640"/>
                </a:cubicBezTo>
                <a:cubicBezTo>
                  <a:pt x="6631839" y="3852172"/>
                  <a:pt x="6486182" y="3836238"/>
                  <a:pt x="6272858" y="3850640"/>
                </a:cubicBezTo>
                <a:cubicBezTo>
                  <a:pt x="6059534" y="3865042"/>
                  <a:pt x="5991636" y="3830028"/>
                  <a:pt x="5907891" y="3850640"/>
                </a:cubicBezTo>
                <a:cubicBezTo>
                  <a:pt x="5824146" y="3871252"/>
                  <a:pt x="5509019" y="3780238"/>
                  <a:pt x="5234985" y="3850640"/>
                </a:cubicBezTo>
                <a:cubicBezTo>
                  <a:pt x="4960951" y="3921042"/>
                  <a:pt x="4823705" y="3835232"/>
                  <a:pt x="4459431" y="3850640"/>
                </a:cubicBezTo>
                <a:cubicBezTo>
                  <a:pt x="4095157" y="3866048"/>
                  <a:pt x="4189429" y="3811018"/>
                  <a:pt x="3991818" y="3850640"/>
                </a:cubicBezTo>
                <a:cubicBezTo>
                  <a:pt x="3794207" y="3890262"/>
                  <a:pt x="3382775" y="3772937"/>
                  <a:pt x="3216265" y="3850640"/>
                </a:cubicBezTo>
                <a:cubicBezTo>
                  <a:pt x="3049755" y="3928343"/>
                  <a:pt x="2878968" y="3793611"/>
                  <a:pt x="2646005" y="3850640"/>
                </a:cubicBezTo>
                <a:cubicBezTo>
                  <a:pt x="2413042" y="3907669"/>
                  <a:pt x="2096567" y="3790246"/>
                  <a:pt x="1870452" y="3850640"/>
                </a:cubicBezTo>
                <a:cubicBezTo>
                  <a:pt x="1644337" y="3911034"/>
                  <a:pt x="1383891" y="3796567"/>
                  <a:pt x="1094899" y="3850640"/>
                </a:cubicBezTo>
                <a:cubicBezTo>
                  <a:pt x="805907" y="3904713"/>
                  <a:pt x="816199" y="3829471"/>
                  <a:pt x="729933" y="3850640"/>
                </a:cubicBezTo>
                <a:cubicBezTo>
                  <a:pt x="643667" y="3871809"/>
                  <a:pt x="262094" y="3789343"/>
                  <a:pt x="0" y="3850640"/>
                </a:cubicBezTo>
                <a:cubicBezTo>
                  <a:pt x="-5653" y="3619367"/>
                  <a:pt x="65112" y="3471277"/>
                  <a:pt x="0" y="3300549"/>
                </a:cubicBezTo>
                <a:cubicBezTo>
                  <a:pt x="-65112" y="3129821"/>
                  <a:pt x="61469" y="2803356"/>
                  <a:pt x="0" y="2673444"/>
                </a:cubicBezTo>
                <a:cubicBezTo>
                  <a:pt x="-61469" y="2543533"/>
                  <a:pt x="27071" y="2358265"/>
                  <a:pt x="0" y="2238872"/>
                </a:cubicBezTo>
                <a:cubicBezTo>
                  <a:pt x="-27071" y="2119479"/>
                  <a:pt x="35688" y="1912199"/>
                  <a:pt x="0" y="1804300"/>
                </a:cubicBezTo>
                <a:cubicBezTo>
                  <a:pt x="-35688" y="1696401"/>
                  <a:pt x="14769" y="1350066"/>
                  <a:pt x="0" y="1177196"/>
                </a:cubicBezTo>
                <a:cubicBezTo>
                  <a:pt x="-14769" y="1004326"/>
                  <a:pt x="26022" y="898276"/>
                  <a:pt x="0" y="665611"/>
                </a:cubicBezTo>
                <a:cubicBezTo>
                  <a:pt x="-26022" y="432946"/>
                  <a:pt x="47124" y="292033"/>
                  <a:pt x="0" y="0"/>
                </a:cubicBezTo>
                <a:close/>
              </a:path>
              <a:path w="10264676" h="3850640" stroke="0" extrusionOk="0">
                <a:moveTo>
                  <a:pt x="0" y="0"/>
                </a:moveTo>
                <a:cubicBezTo>
                  <a:pt x="148267" y="-3687"/>
                  <a:pt x="253212" y="20454"/>
                  <a:pt x="467613" y="0"/>
                </a:cubicBezTo>
                <a:cubicBezTo>
                  <a:pt x="682014" y="-20454"/>
                  <a:pt x="619235" y="10639"/>
                  <a:pt x="729933" y="0"/>
                </a:cubicBezTo>
                <a:cubicBezTo>
                  <a:pt x="840631" y="-10639"/>
                  <a:pt x="1350241" y="85741"/>
                  <a:pt x="1505486" y="0"/>
                </a:cubicBezTo>
                <a:cubicBezTo>
                  <a:pt x="1660731" y="-85741"/>
                  <a:pt x="1746627" y="28237"/>
                  <a:pt x="1973099" y="0"/>
                </a:cubicBezTo>
                <a:cubicBezTo>
                  <a:pt x="2199571" y="-28237"/>
                  <a:pt x="2310354" y="29668"/>
                  <a:pt x="2440712" y="0"/>
                </a:cubicBezTo>
                <a:cubicBezTo>
                  <a:pt x="2571070" y="-29668"/>
                  <a:pt x="3051256" y="59771"/>
                  <a:pt x="3216265" y="0"/>
                </a:cubicBezTo>
                <a:cubicBezTo>
                  <a:pt x="3381274" y="-59771"/>
                  <a:pt x="3491638" y="25640"/>
                  <a:pt x="3581231" y="0"/>
                </a:cubicBezTo>
                <a:cubicBezTo>
                  <a:pt x="3670824" y="-25640"/>
                  <a:pt x="3992747" y="51639"/>
                  <a:pt x="4356785" y="0"/>
                </a:cubicBezTo>
                <a:cubicBezTo>
                  <a:pt x="4720823" y="-51639"/>
                  <a:pt x="4791454" y="53192"/>
                  <a:pt x="5132338" y="0"/>
                </a:cubicBezTo>
                <a:cubicBezTo>
                  <a:pt x="5473222" y="-53192"/>
                  <a:pt x="5436260" y="51903"/>
                  <a:pt x="5702598" y="0"/>
                </a:cubicBezTo>
                <a:cubicBezTo>
                  <a:pt x="5968936" y="-51903"/>
                  <a:pt x="6280935" y="68905"/>
                  <a:pt x="6478151" y="0"/>
                </a:cubicBezTo>
                <a:cubicBezTo>
                  <a:pt x="6675367" y="-68905"/>
                  <a:pt x="6732186" y="20244"/>
                  <a:pt x="6945764" y="0"/>
                </a:cubicBezTo>
                <a:cubicBezTo>
                  <a:pt x="7159342" y="-20244"/>
                  <a:pt x="7264946" y="14084"/>
                  <a:pt x="7413377" y="0"/>
                </a:cubicBezTo>
                <a:cubicBezTo>
                  <a:pt x="7561808" y="-14084"/>
                  <a:pt x="7818081" y="9904"/>
                  <a:pt x="8086284" y="0"/>
                </a:cubicBezTo>
                <a:cubicBezTo>
                  <a:pt x="8354487" y="-9904"/>
                  <a:pt x="8358654" y="21231"/>
                  <a:pt x="8553897" y="0"/>
                </a:cubicBezTo>
                <a:cubicBezTo>
                  <a:pt x="8749140" y="-21231"/>
                  <a:pt x="9072040" y="50511"/>
                  <a:pt x="9329450" y="0"/>
                </a:cubicBezTo>
                <a:cubicBezTo>
                  <a:pt x="9586860" y="-50511"/>
                  <a:pt x="9912979" y="46247"/>
                  <a:pt x="10264676" y="0"/>
                </a:cubicBezTo>
                <a:cubicBezTo>
                  <a:pt x="10330542" y="216603"/>
                  <a:pt x="10234187" y="369094"/>
                  <a:pt x="10264676" y="550091"/>
                </a:cubicBezTo>
                <a:cubicBezTo>
                  <a:pt x="10295165" y="731088"/>
                  <a:pt x="10253992" y="939927"/>
                  <a:pt x="10264676" y="1138689"/>
                </a:cubicBezTo>
                <a:cubicBezTo>
                  <a:pt x="10275360" y="1337451"/>
                  <a:pt x="10221334" y="1401134"/>
                  <a:pt x="10264676" y="1573261"/>
                </a:cubicBezTo>
                <a:cubicBezTo>
                  <a:pt x="10308018" y="1745388"/>
                  <a:pt x="10250533" y="1843473"/>
                  <a:pt x="10264676" y="2046340"/>
                </a:cubicBezTo>
                <a:cubicBezTo>
                  <a:pt x="10278819" y="2249207"/>
                  <a:pt x="10205619" y="2451412"/>
                  <a:pt x="10264676" y="2634938"/>
                </a:cubicBezTo>
                <a:cubicBezTo>
                  <a:pt x="10323733" y="2818464"/>
                  <a:pt x="10254542" y="2928971"/>
                  <a:pt x="10264676" y="3146523"/>
                </a:cubicBezTo>
                <a:cubicBezTo>
                  <a:pt x="10274810" y="3364075"/>
                  <a:pt x="10223670" y="3616450"/>
                  <a:pt x="10264676" y="3850640"/>
                </a:cubicBezTo>
                <a:cubicBezTo>
                  <a:pt x="10062422" y="3856505"/>
                  <a:pt x="9787068" y="3790475"/>
                  <a:pt x="9591769" y="3850640"/>
                </a:cubicBezTo>
                <a:cubicBezTo>
                  <a:pt x="9396470" y="3910805"/>
                  <a:pt x="9420824" y="3840068"/>
                  <a:pt x="9329450" y="3850640"/>
                </a:cubicBezTo>
                <a:cubicBezTo>
                  <a:pt x="9238076" y="3861212"/>
                  <a:pt x="8942466" y="3840273"/>
                  <a:pt x="8759190" y="3850640"/>
                </a:cubicBezTo>
                <a:cubicBezTo>
                  <a:pt x="8575914" y="3861007"/>
                  <a:pt x="8481515" y="3838918"/>
                  <a:pt x="8394224" y="3850640"/>
                </a:cubicBezTo>
                <a:cubicBezTo>
                  <a:pt x="8306933" y="3862362"/>
                  <a:pt x="7988777" y="3830209"/>
                  <a:pt x="7721317" y="3850640"/>
                </a:cubicBezTo>
                <a:cubicBezTo>
                  <a:pt x="7453857" y="3871071"/>
                  <a:pt x="7463772" y="3809126"/>
                  <a:pt x="7356351" y="3850640"/>
                </a:cubicBezTo>
                <a:cubicBezTo>
                  <a:pt x="7248930" y="3892154"/>
                  <a:pt x="6844653" y="3829577"/>
                  <a:pt x="6683445" y="3850640"/>
                </a:cubicBezTo>
                <a:cubicBezTo>
                  <a:pt x="6522237" y="3871703"/>
                  <a:pt x="6538980" y="3819588"/>
                  <a:pt x="6421125" y="3850640"/>
                </a:cubicBezTo>
                <a:cubicBezTo>
                  <a:pt x="6303270" y="3881692"/>
                  <a:pt x="5956868" y="3797189"/>
                  <a:pt x="5748219" y="3850640"/>
                </a:cubicBezTo>
                <a:cubicBezTo>
                  <a:pt x="5539570" y="3904091"/>
                  <a:pt x="5510441" y="3817207"/>
                  <a:pt x="5383252" y="3850640"/>
                </a:cubicBezTo>
                <a:cubicBezTo>
                  <a:pt x="5256063" y="3884073"/>
                  <a:pt x="5251445" y="3836794"/>
                  <a:pt x="5120933" y="3850640"/>
                </a:cubicBezTo>
                <a:cubicBezTo>
                  <a:pt x="4990421" y="3864486"/>
                  <a:pt x="4879801" y="3809218"/>
                  <a:pt x="4755967" y="3850640"/>
                </a:cubicBezTo>
                <a:cubicBezTo>
                  <a:pt x="4632133" y="3892062"/>
                  <a:pt x="4402480" y="3844595"/>
                  <a:pt x="4083060" y="3850640"/>
                </a:cubicBezTo>
                <a:cubicBezTo>
                  <a:pt x="3763640" y="3856685"/>
                  <a:pt x="3830573" y="3808932"/>
                  <a:pt x="3718094" y="3850640"/>
                </a:cubicBezTo>
                <a:cubicBezTo>
                  <a:pt x="3605615" y="3892348"/>
                  <a:pt x="3542261" y="3846283"/>
                  <a:pt x="3455774" y="3850640"/>
                </a:cubicBezTo>
                <a:cubicBezTo>
                  <a:pt x="3369287" y="3854997"/>
                  <a:pt x="3183094" y="3831156"/>
                  <a:pt x="3090808" y="3850640"/>
                </a:cubicBezTo>
                <a:cubicBezTo>
                  <a:pt x="2998522" y="3870124"/>
                  <a:pt x="2766486" y="3826659"/>
                  <a:pt x="2623195" y="3850640"/>
                </a:cubicBezTo>
                <a:cubicBezTo>
                  <a:pt x="2479904" y="3874621"/>
                  <a:pt x="2218811" y="3801639"/>
                  <a:pt x="2052935" y="3850640"/>
                </a:cubicBezTo>
                <a:cubicBezTo>
                  <a:pt x="1887059" y="3899641"/>
                  <a:pt x="1813335" y="3826100"/>
                  <a:pt x="1687969" y="3850640"/>
                </a:cubicBezTo>
                <a:cubicBezTo>
                  <a:pt x="1562603" y="3875180"/>
                  <a:pt x="1147511" y="3825135"/>
                  <a:pt x="912416" y="3850640"/>
                </a:cubicBezTo>
                <a:cubicBezTo>
                  <a:pt x="677321" y="3876145"/>
                  <a:pt x="402426" y="3829741"/>
                  <a:pt x="0" y="3850640"/>
                </a:cubicBezTo>
                <a:cubicBezTo>
                  <a:pt x="-2275" y="3631863"/>
                  <a:pt x="56536" y="3426429"/>
                  <a:pt x="0" y="3223536"/>
                </a:cubicBezTo>
                <a:cubicBezTo>
                  <a:pt x="-56536" y="3020643"/>
                  <a:pt x="25424" y="2845299"/>
                  <a:pt x="0" y="2673444"/>
                </a:cubicBezTo>
                <a:cubicBezTo>
                  <a:pt x="-25424" y="2501589"/>
                  <a:pt x="54629" y="2391123"/>
                  <a:pt x="0" y="2123353"/>
                </a:cubicBezTo>
                <a:cubicBezTo>
                  <a:pt x="-54629" y="1855583"/>
                  <a:pt x="10456" y="1798504"/>
                  <a:pt x="0" y="1611768"/>
                </a:cubicBezTo>
                <a:cubicBezTo>
                  <a:pt x="-10456" y="1425032"/>
                  <a:pt x="65167" y="1284858"/>
                  <a:pt x="0" y="1023170"/>
                </a:cubicBezTo>
                <a:cubicBezTo>
                  <a:pt x="-65167" y="761482"/>
                  <a:pt x="14590" y="606648"/>
                  <a:pt x="0" y="473079"/>
                </a:cubicBezTo>
                <a:cubicBezTo>
                  <a:pt x="-14590" y="339510"/>
                  <a:pt x="34423" y="215277"/>
                  <a:pt x="0" y="0"/>
                </a:cubicBezTo>
                <a:close/>
              </a:path>
            </a:pathLst>
          </a:custGeom>
          <a:ln w="28575">
            <a:solidFill>
              <a:schemeClr val="accent1">
                <a:shade val="15000"/>
              </a:schemeClr>
            </a:solidFill>
            <a:extLst>
              <a:ext uri="{C807C97D-BFC1-408E-A445-0C87EB9F89A2}">
                <ask:lineSketchStyleProps xmlns:ask="http://schemas.microsoft.com/office/drawing/2018/sketchyshapes" sd="1219033472">
                  <ask:type>
                    <ask:lineSketchScribble/>
                  </ask:type>
                </ask:lineSketchStyleProps>
              </a:ext>
            </a:extLst>
          </a:ln>
        </p:spPr>
        <p:txBody>
          <a:bodyPr>
            <a:normAutofit/>
          </a:bodyPr>
          <a:lstStyle/>
          <a:p>
            <a:pPr lvl="1">
              <a:lnSpc>
                <a:spcPct val="120000"/>
              </a:lnSpc>
            </a:pPr>
            <a:r>
              <a:rPr lang="en-US" sz="2000" dirty="0"/>
              <a:t>Due to their photonic nature, they interact and process quantum information at very high speeds compared to purely matter-based quantum systems.</a:t>
            </a:r>
          </a:p>
          <a:p>
            <a:pPr lvl="1"/>
            <a:r>
              <a:rPr lang="en-US" sz="2000" dirty="0"/>
              <a:t>Polaritons, especially in standing wave, can maintain quantum coherence for a relatively long time</a:t>
            </a:r>
          </a:p>
          <a:p>
            <a:pPr lvl="1"/>
            <a:r>
              <a:rPr lang="en-US" sz="2000" dirty="0"/>
              <a:t>Gates: Could use polariton-polariton interaction, in addition to electric and magnetic switching</a:t>
            </a:r>
          </a:p>
          <a:p>
            <a:pPr lvl="1"/>
            <a:r>
              <a:rPr lang="en-US" sz="2000" dirty="0"/>
              <a:t>Reduced Errors: Polariton can exist in surface states (or any engineered location) allowing them to be less prone to perturbing forces</a:t>
            </a:r>
          </a:p>
          <a:p>
            <a:pPr lvl="1"/>
            <a:r>
              <a:rPr lang="en-US" sz="2000" dirty="0"/>
              <a:t>Reduced power: No cryogenics needed </a:t>
            </a:r>
          </a:p>
          <a:p>
            <a:pPr lvl="1">
              <a:lnSpc>
                <a:spcPct val="120000"/>
              </a:lnSpc>
            </a:pPr>
            <a:endParaRPr lang="en-US" sz="2900" dirty="0"/>
          </a:p>
          <a:p>
            <a:pPr marL="342900" indent="-342900"/>
            <a:endParaRPr lang="en-US" sz="2000" dirty="0"/>
          </a:p>
        </p:txBody>
      </p:sp>
    </p:spTree>
    <p:extLst>
      <p:ext uri="{BB962C8B-B14F-4D97-AF65-F5344CB8AC3E}">
        <p14:creationId xmlns:p14="http://schemas.microsoft.com/office/powerpoint/2010/main" val="3378209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A632C-F525-8D3A-DCFB-D5D4C83C3814}"/>
              </a:ext>
            </a:extLst>
          </p:cNvPr>
          <p:cNvSpPr>
            <a:spLocks noGrp="1"/>
          </p:cNvSpPr>
          <p:nvPr>
            <p:ph type="title"/>
          </p:nvPr>
        </p:nvSpPr>
        <p:spPr>
          <a:xfrm>
            <a:off x="302329" y="224090"/>
            <a:ext cx="11412592" cy="1325563"/>
          </a:xfrm>
        </p:spPr>
        <p:txBody>
          <a:bodyPr>
            <a:normAutofit/>
          </a:bodyPr>
          <a:lstStyle/>
          <a:p>
            <a:r>
              <a:rPr lang="en-US" dirty="0"/>
              <a:t>Entanglement (spontaneous parametric  Down conversion)</a:t>
            </a:r>
          </a:p>
        </p:txBody>
      </p:sp>
      <p:sp>
        <p:nvSpPr>
          <p:cNvPr id="3" name="Table Placeholder 2">
            <a:extLst>
              <a:ext uri="{FF2B5EF4-FFF2-40B4-BE49-F238E27FC236}">
                <a16:creationId xmlns:a16="http://schemas.microsoft.com/office/drawing/2014/main" id="{0B646051-C1C9-5AAA-CB2F-19B8135E1598}"/>
              </a:ext>
            </a:extLst>
          </p:cNvPr>
          <p:cNvSpPr>
            <a:spLocks noGrp="1"/>
          </p:cNvSpPr>
          <p:nvPr>
            <p:ph type="tbl" sz="quarter" idx="13"/>
          </p:nvPr>
        </p:nvSpPr>
        <p:spPr>
          <a:xfrm>
            <a:off x="302329" y="1450398"/>
            <a:ext cx="6607353" cy="4560788"/>
          </a:xfrm>
        </p:spPr>
        <p:txBody>
          <a:bodyPr>
            <a:normAutofit/>
          </a:bodyPr>
          <a:lstStyle/>
          <a:p>
            <a:r>
              <a:rPr lang="en-US" dirty="0"/>
              <a:t>Figure demonstrates the generation of additional absorption peaks when detector solar cell is subjected to the pulses.</a:t>
            </a:r>
          </a:p>
          <a:p>
            <a:r>
              <a:rPr lang="en-US" dirty="0"/>
              <a:t>The appearance of additional absorption peaks in the spectroscopic analysis clearly demonstrates creation of new energy states upon application of the pulses. </a:t>
            </a:r>
          </a:p>
          <a:p>
            <a:pPr marL="0" indent="0">
              <a:buNone/>
            </a:pPr>
            <a:endParaRPr lang="en-US" dirty="0"/>
          </a:p>
        </p:txBody>
      </p:sp>
      <p:sp>
        <p:nvSpPr>
          <p:cNvPr id="4" name="Slide Number Placeholder 3">
            <a:extLst>
              <a:ext uri="{FF2B5EF4-FFF2-40B4-BE49-F238E27FC236}">
                <a16:creationId xmlns:a16="http://schemas.microsoft.com/office/drawing/2014/main" id="{8A14B226-ED18-5E8B-C374-C365EBA4864C}"/>
              </a:ext>
            </a:extLst>
          </p:cNvPr>
          <p:cNvSpPr>
            <a:spLocks noGrp="1"/>
          </p:cNvSpPr>
          <p:nvPr>
            <p:ph type="sldNum" sz="quarter" idx="12"/>
          </p:nvPr>
        </p:nvSpPr>
        <p:spPr/>
        <p:txBody>
          <a:bodyPr/>
          <a:lstStyle/>
          <a:p>
            <a:fld id="{B5CEABB6-07DC-46E8-9B57-56EC44A396E5}" type="slidenum">
              <a:rPr lang="en-US" smtClean="0"/>
              <a:pPr/>
              <a:t>17</a:t>
            </a:fld>
            <a:endParaRPr lang="en-US" dirty="0"/>
          </a:p>
        </p:txBody>
      </p:sp>
      <p:pic>
        <p:nvPicPr>
          <p:cNvPr id="6" name="Picture 5">
            <a:extLst>
              <a:ext uri="{FF2B5EF4-FFF2-40B4-BE49-F238E27FC236}">
                <a16:creationId xmlns:a16="http://schemas.microsoft.com/office/drawing/2014/main" id="{F719C8DA-F33B-09C8-EE57-8D332F409819}"/>
              </a:ext>
            </a:extLst>
          </p:cNvPr>
          <p:cNvPicPr>
            <a:picLocks noChangeAspect="1"/>
          </p:cNvPicPr>
          <p:nvPr/>
        </p:nvPicPr>
        <p:blipFill>
          <a:blip r:embed="rId2"/>
          <a:stretch>
            <a:fillRect/>
          </a:stretch>
        </p:blipFill>
        <p:spPr>
          <a:xfrm>
            <a:off x="6909682" y="1919802"/>
            <a:ext cx="5111612" cy="3018395"/>
          </a:xfrm>
          <a:prstGeom prst="rect">
            <a:avLst/>
          </a:prstGeom>
        </p:spPr>
      </p:pic>
    </p:spTree>
    <p:extLst>
      <p:ext uri="{BB962C8B-B14F-4D97-AF65-F5344CB8AC3E}">
        <p14:creationId xmlns:p14="http://schemas.microsoft.com/office/powerpoint/2010/main" val="2889212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4B924-26C3-009D-A796-BB888FF5C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51C49C-17DD-3B21-1BEF-535848D14B40}"/>
              </a:ext>
            </a:extLst>
          </p:cNvPr>
          <p:cNvSpPr>
            <a:spLocks noGrp="1"/>
          </p:cNvSpPr>
          <p:nvPr>
            <p:ph type="title"/>
          </p:nvPr>
        </p:nvSpPr>
        <p:spPr>
          <a:xfrm>
            <a:off x="302329" y="224090"/>
            <a:ext cx="11412592" cy="1325563"/>
          </a:xfrm>
        </p:spPr>
        <p:txBody>
          <a:bodyPr>
            <a:normAutofit/>
          </a:bodyPr>
          <a:lstStyle/>
          <a:p>
            <a:r>
              <a:rPr lang="en-US" dirty="0"/>
              <a:t>spontaneous parametric  Down conversion-</a:t>
            </a:r>
            <a:r>
              <a:rPr lang="en-US" dirty="0" err="1"/>
              <a:t>spdc</a:t>
            </a:r>
            <a:endParaRPr lang="en-US" dirty="0"/>
          </a:p>
        </p:txBody>
      </p:sp>
      <p:sp>
        <p:nvSpPr>
          <p:cNvPr id="3" name="Table Placeholder 2">
            <a:extLst>
              <a:ext uri="{FF2B5EF4-FFF2-40B4-BE49-F238E27FC236}">
                <a16:creationId xmlns:a16="http://schemas.microsoft.com/office/drawing/2014/main" id="{C8CC1A9D-B3A7-28D8-5A78-B1913134E237}"/>
              </a:ext>
            </a:extLst>
          </p:cNvPr>
          <p:cNvSpPr>
            <a:spLocks noGrp="1"/>
          </p:cNvSpPr>
          <p:nvPr>
            <p:ph type="tbl" sz="quarter" idx="13"/>
          </p:nvPr>
        </p:nvSpPr>
        <p:spPr>
          <a:xfrm>
            <a:off x="302329" y="1450398"/>
            <a:ext cx="6281351" cy="4560788"/>
          </a:xfrm>
        </p:spPr>
        <p:txBody>
          <a:bodyPr>
            <a:normAutofit fontScale="62500" lnSpcReduction="20000"/>
          </a:bodyPr>
          <a:lstStyle/>
          <a:p>
            <a:r>
              <a:rPr lang="en-US" dirty="0"/>
              <a:t>Interaction of electromagnetic wave with multistate atoms can also be treated as Jaynes-Cumming Interaction (quantized electromagnetic wave interacting with a multi-state atom) integrated over the lattice. The Jaynes-Cummings Hamiltonian is given by</a:t>
            </a:r>
          </a:p>
          <a:p>
            <a:pPr marL="0" indent="0">
              <a:buNone/>
            </a:pPr>
            <a:endParaRPr lang="en-US" dirty="0"/>
          </a:p>
          <a:p>
            <a:endParaRPr lang="en-US" dirty="0">
              <a:latin typeface="Symbol" panose="05050102010706020507" pitchFamily="18" charset="2"/>
            </a:endParaRPr>
          </a:p>
          <a:p>
            <a:r>
              <a:rPr lang="en-US" dirty="0">
                <a:latin typeface="Symbol" panose="05050102010706020507" pitchFamily="18" charset="2"/>
              </a:rPr>
              <a:t>w</a:t>
            </a:r>
            <a:r>
              <a:rPr lang="en-US" dirty="0"/>
              <a:t> represents the frequency of the photon and </a:t>
            </a:r>
            <a:r>
              <a:rPr lang="en-US" dirty="0">
                <a:latin typeface="Symbol" panose="05050102010706020507" pitchFamily="18" charset="2"/>
              </a:rPr>
              <a:t>w</a:t>
            </a:r>
            <a:r>
              <a:rPr lang="en-US" sz="2000" baseline="-25000" dirty="0"/>
              <a:t>0</a:t>
            </a:r>
            <a:r>
              <a:rPr lang="en-US" dirty="0"/>
              <a:t> is the resonance frequency. The Hamiltonian is for creating an excited state by absorbing a photon and de-exciting a </a:t>
            </a:r>
            <a:r>
              <a:rPr lang="en-US" dirty="0" err="1"/>
              <a:t>stateby</a:t>
            </a:r>
            <a:r>
              <a:rPr lang="en-US" dirty="0"/>
              <a:t> creating a photon. </a:t>
            </a:r>
          </a:p>
          <a:p>
            <a:r>
              <a:rPr lang="en-US" dirty="0"/>
              <a:t>Using the electric ﬁeld oscillation of the pulses to replace the electric ﬁeld of the photon creation of new excited states can be predicted and calculated using Jaynes-Cummings Hamiltonian</a:t>
            </a:r>
          </a:p>
        </p:txBody>
      </p:sp>
      <p:sp>
        <p:nvSpPr>
          <p:cNvPr id="4" name="Slide Number Placeholder 3">
            <a:extLst>
              <a:ext uri="{FF2B5EF4-FFF2-40B4-BE49-F238E27FC236}">
                <a16:creationId xmlns:a16="http://schemas.microsoft.com/office/drawing/2014/main" id="{FF8E75B0-956D-5DCB-EF52-89B1220495D3}"/>
              </a:ext>
            </a:extLst>
          </p:cNvPr>
          <p:cNvSpPr>
            <a:spLocks noGrp="1"/>
          </p:cNvSpPr>
          <p:nvPr>
            <p:ph type="sldNum" sz="quarter" idx="12"/>
          </p:nvPr>
        </p:nvSpPr>
        <p:spPr/>
        <p:txBody>
          <a:bodyPr/>
          <a:lstStyle/>
          <a:p>
            <a:fld id="{B5CEABB6-07DC-46E8-9B57-56EC44A396E5}" type="slidenum">
              <a:rPr lang="en-US" smtClean="0"/>
              <a:pPr/>
              <a:t>18</a:t>
            </a:fld>
            <a:endParaRPr lang="en-US" dirty="0"/>
          </a:p>
        </p:txBody>
      </p:sp>
      <p:pic>
        <p:nvPicPr>
          <p:cNvPr id="7" name="Picture 6">
            <a:extLst>
              <a:ext uri="{FF2B5EF4-FFF2-40B4-BE49-F238E27FC236}">
                <a16:creationId xmlns:a16="http://schemas.microsoft.com/office/drawing/2014/main" id="{8083B3C3-A902-71A3-CACF-ECFA529A4BA4}"/>
              </a:ext>
            </a:extLst>
          </p:cNvPr>
          <p:cNvPicPr>
            <a:picLocks noChangeAspect="1"/>
          </p:cNvPicPr>
          <p:nvPr/>
        </p:nvPicPr>
        <p:blipFill>
          <a:blip r:embed="rId2"/>
          <a:stretch>
            <a:fillRect/>
          </a:stretch>
        </p:blipFill>
        <p:spPr>
          <a:xfrm>
            <a:off x="874822" y="2670652"/>
            <a:ext cx="4469213" cy="645041"/>
          </a:xfrm>
          <a:prstGeom prst="rect">
            <a:avLst/>
          </a:prstGeom>
        </p:spPr>
      </p:pic>
      <p:pic>
        <p:nvPicPr>
          <p:cNvPr id="9" name="Picture 8">
            <a:extLst>
              <a:ext uri="{FF2B5EF4-FFF2-40B4-BE49-F238E27FC236}">
                <a16:creationId xmlns:a16="http://schemas.microsoft.com/office/drawing/2014/main" id="{28350680-BA0A-BC9F-8D74-3A74687623C9}"/>
              </a:ext>
            </a:extLst>
          </p:cNvPr>
          <p:cNvPicPr>
            <a:picLocks noChangeAspect="1"/>
          </p:cNvPicPr>
          <p:nvPr/>
        </p:nvPicPr>
        <p:blipFill>
          <a:blip r:embed="rId3"/>
          <a:stretch>
            <a:fillRect/>
          </a:stretch>
        </p:blipFill>
        <p:spPr>
          <a:xfrm>
            <a:off x="6663193" y="1826245"/>
            <a:ext cx="4983886" cy="2984179"/>
          </a:xfrm>
          <a:prstGeom prst="rect">
            <a:avLst/>
          </a:prstGeom>
        </p:spPr>
      </p:pic>
    </p:spTree>
    <p:extLst>
      <p:ext uri="{BB962C8B-B14F-4D97-AF65-F5344CB8AC3E}">
        <p14:creationId xmlns:p14="http://schemas.microsoft.com/office/powerpoint/2010/main" val="2982728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4C48C-8E06-86CC-0F29-D9F214FFB67F}"/>
              </a:ext>
            </a:extLst>
          </p:cNvPr>
          <p:cNvSpPr>
            <a:spLocks noGrp="1"/>
          </p:cNvSpPr>
          <p:nvPr>
            <p:ph type="title"/>
          </p:nvPr>
        </p:nvSpPr>
        <p:spPr/>
        <p:txBody>
          <a:bodyPr/>
          <a:lstStyle/>
          <a:p>
            <a:r>
              <a:rPr lang="en-US" dirty="0"/>
              <a:t>SPDC</a:t>
            </a:r>
          </a:p>
        </p:txBody>
      </p:sp>
      <p:sp>
        <p:nvSpPr>
          <p:cNvPr id="3" name="Slide Number Placeholder 2">
            <a:extLst>
              <a:ext uri="{FF2B5EF4-FFF2-40B4-BE49-F238E27FC236}">
                <a16:creationId xmlns:a16="http://schemas.microsoft.com/office/drawing/2014/main" id="{C4D90AE7-4126-6372-C947-16965D7E3656}"/>
              </a:ext>
            </a:extLst>
          </p:cNvPr>
          <p:cNvSpPr>
            <a:spLocks noGrp="1"/>
          </p:cNvSpPr>
          <p:nvPr>
            <p:ph type="sldNum" sz="quarter" idx="12"/>
          </p:nvPr>
        </p:nvSpPr>
        <p:spPr/>
        <p:txBody>
          <a:bodyPr/>
          <a:lstStyle/>
          <a:p>
            <a:fld id="{B5CEABB6-07DC-46E8-9B57-56EC44A396E5}" type="slidenum">
              <a:rPr lang="en-US" smtClean="0"/>
              <a:pPr/>
              <a:t>19</a:t>
            </a:fld>
            <a:endParaRPr lang="en-US" dirty="0"/>
          </a:p>
        </p:txBody>
      </p:sp>
      <p:sp>
        <p:nvSpPr>
          <p:cNvPr id="4" name="Content Placeholder 3">
            <a:extLst>
              <a:ext uri="{FF2B5EF4-FFF2-40B4-BE49-F238E27FC236}">
                <a16:creationId xmlns:a16="http://schemas.microsoft.com/office/drawing/2014/main" id="{6E59FDE8-14BA-31BC-48A5-25D79FB14666}"/>
              </a:ext>
            </a:extLst>
          </p:cNvPr>
          <p:cNvSpPr>
            <a:spLocks noGrp="1"/>
          </p:cNvSpPr>
          <p:nvPr>
            <p:ph sz="half" idx="14"/>
          </p:nvPr>
        </p:nvSpPr>
        <p:spPr>
          <a:xfrm>
            <a:off x="453682" y="1577340"/>
            <a:ext cx="4515035" cy="3505200"/>
          </a:xfrm>
        </p:spPr>
        <p:txBody>
          <a:bodyPr>
            <a:normAutofit/>
          </a:bodyPr>
          <a:lstStyle/>
          <a:p>
            <a:r>
              <a:rPr lang="en-US" dirty="0"/>
              <a:t>Generation of multi-exciton in our experiments is from the photo luminescence measurements. It can be observed from comparison of the absorption peaks that the wavelengths of absorption peaks  approximately correspond to half the wavelength of the PL peaks, suggesting that the energies of the photons</a:t>
            </a:r>
          </a:p>
        </p:txBody>
      </p:sp>
      <p:pic>
        <p:nvPicPr>
          <p:cNvPr id="7" name="Content Placeholder 6">
            <a:extLst>
              <a:ext uri="{FF2B5EF4-FFF2-40B4-BE49-F238E27FC236}">
                <a16:creationId xmlns:a16="http://schemas.microsoft.com/office/drawing/2014/main" id="{2A6AFAC9-031D-3DF6-80DD-FE677CD5751F}"/>
              </a:ext>
            </a:extLst>
          </p:cNvPr>
          <p:cNvPicPr>
            <a:picLocks noGrp="1" noChangeAspect="1"/>
          </p:cNvPicPr>
          <p:nvPr>
            <p:ph sz="half" idx="15"/>
          </p:nvPr>
        </p:nvPicPr>
        <p:blipFill>
          <a:blip r:embed="rId2"/>
          <a:stretch>
            <a:fillRect/>
          </a:stretch>
        </p:blipFill>
        <p:spPr>
          <a:xfrm>
            <a:off x="453681" y="4087248"/>
            <a:ext cx="3100551" cy="1699465"/>
          </a:xfrm>
        </p:spPr>
      </p:pic>
      <p:pic>
        <p:nvPicPr>
          <p:cNvPr id="9" name="Picture 8">
            <a:extLst>
              <a:ext uri="{FF2B5EF4-FFF2-40B4-BE49-F238E27FC236}">
                <a16:creationId xmlns:a16="http://schemas.microsoft.com/office/drawing/2014/main" id="{0F2A7F23-121C-216B-6CE3-CFC4F9FF1605}"/>
              </a:ext>
            </a:extLst>
          </p:cNvPr>
          <p:cNvPicPr>
            <a:picLocks noChangeAspect="1"/>
          </p:cNvPicPr>
          <p:nvPr/>
        </p:nvPicPr>
        <p:blipFill>
          <a:blip r:embed="rId3"/>
          <a:stretch>
            <a:fillRect/>
          </a:stretch>
        </p:blipFill>
        <p:spPr>
          <a:xfrm>
            <a:off x="5227007" y="1375132"/>
            <a:ext cx="3652280" cy="1980317"/>
          </a:xfrm>
          <a:prstGeom prst="rect">
            <a:avLst/>
          </a:prstGeom>
        </p:spPr>
      </p:pic>
      <p:pic>
        <p:nvPicPr>
          <p:cNvPr id="11" name="Picture 10">
            <a:extLst>
              <a:ext uri="{FF2B5EF4-FFF2-40B4-BE49-F238E27FC236}">
                <a16:creationId xmlns:a16="http://schemas.microsoft.com/office/drawing/2014/main" id="{7548E486-C67F-761D-7F65-6E33FF0C91CF}"/>
              </a:ext>
            </a:extLst>
          </p:cNvPr>
          <p:cNvPicPr>
            <a:picLocks noChangeAspect="1"/>
          </p:cNvPicPr>
          <p:nvPr/>
        </p:nvPicPr>
        <p:blipFill>
          <a:blip r:embed="rId4"/>
          <a:stretch>
            <a:fillRect/>
          </a:stretch>
        </p:blipFill>
        <p:spPr>
          <a:xfrm>
            <a:off x="5227007" y="3573151"/>
            <a:ext cx="3652280" cy="2143838"/>
          </a:xfrm>
          <a:prstGeom prst="rect">
            <a:avLst/>
          </a:prstGeom>
        </p:spPr>
      </p:pic>
    </p:spTree>
    <p:extLst>
      <p:ext uri="{BB962C8B-B14F-4D97-AF65-F5344CB8AC3E}">
        <p14:creationId xmlns:p14="http://schemas.microsoft.com/office/powerpoint/2010/main" val="3134759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2552F-9FDC-44AC-DAB3-0A1432415970}"/>
              </a:ext>
            </a:extLst>
          </p:cNvPr>
          <p:cNvSpPr>
            <a:spLocks noGrp="1"/>
          </p:cNvSpPr>
          <p:nvPr>
            <p:ph type="title"/>
          </p:nvPr>
        </p:nvSpPr>
        <p:spPr/>
        <p:txBody>
          <a:bodyPr/>
          <a:lstStyle/>
          <a:p>
            <a:r>
              <a:rPr lang="en-US" dirty="0"/>
              <a:t>SPDC Data</a:t>
            </a:r>
          </a:p>
        </p:txBody>
      </p:sp>
      <p:sp>
        <p:nvSpPr>
          <p:cNvPr id="3" name="Slide Number Placeholder 2">
            <a:extLst>
              <a:ext uri="{FF2B5EF4-FFF2-40B4-BE49-F238E27FC236}">
                <a16:creationId xmlns:a16="http://schemas.microsoft.com/office/drawing/2014/main" id="{5D4502B9-1F77-51A1-4A2A-321AB3B45060}"/>
              </a:ext>
            </a:extLst>
          </p:cNvPr>
          <p:cNvSpPr>
            <a:spLocks noGrp="1"/>
          </p:cNvSpPr>
          <p:nvPr>
            <p:ph type="sldNum" sz="quarter" idx="12"/>
          </p:nvPr>
        </p:nvSpPr>
        <p:spPr/>
        <p:txBody>
          <a:bodyPr/>
          <a:lstStyle/>
          <a:p>
            <a:fld id="{B5CEABB6-07DC-46E8-9B57-56EC44A396E5}" type="slidenum">
              <a:rPr lang="en-US" smtClean="0"/>
              <a:pPr/>
              <a:t>20</a:t>
            </a:fld>
            <a:endParaRPr lang="en-US" dirty="0"/>
          </a:p>
        </p:txBody>
      </p:sp>
      <p:graphicFrame>
        <p:nvGraphicFramePr>
          <p:cNvPr id="6" name="Content Placeholder 5">
            <a:extLst>
              <a:ext uri="{FF2B5EF4-FFF2-40B4-BE49-F238E27FC236}">
                <a16:creationId xmlns:a16="http://schemas.microsoft.com/office/drawing/2014/main" id="{49AE44FA-11D9-46FF-711D-4549B3E67AD8}"/>
              </a:ext>
            </a:extLst>
          </p:cNvPr>
          <p:cNvGraphicFramePr>
            <a:graphicFrameLocks noGrp="1"/>
          </p:cNvGraphicFramePr>
          <p:nvPr>
            <p:ph sz="half" idx="14"/>
            <p:extLst>
              <p:ext uri="{D42A27DB-BD31-4B8C-83A1-F6EECF244321}">
                <p14:modId xmlns:p14="http://schemas.microsoft.com/office/powerpoint/2010/main" val="2153395564"/>
              </p:ext>
            </p:extLst>
          </p:nvPr>
        </p:nvGraphicFramePr>
        <p:xfrm>
          <a:off x="611505" y="1817923"/>
          <a:ext cx="4643986" cy="1422831"/>
        </p:xfrm>
        <a:graphic>
          <a:graphicData uri="http://schemas.openxmlformats.org/drawingml/2006/table">
            <a:tbl>
              <a:tblPr>
                <a:tableStyleId>{C4B1156A-380E-4F78-BDF5-A606A8083BF9}</a:tableStyleId>
              </a:tblPr>
              <a:tblGrid>
                <a:gridCol w="1127471">
                  <a:extLst>
                    <a:ext uri="{9D8B030D-6E8A-4147-A177-3AD203B41FA5}">
                      <a16:colId xmlns:a16="http://schemas.microsoft.com/office/drawing/2014/main" val="1202894257"/>
                    </a:ext>
                  </a:extLst>
                </a:gridCol>
                <a:gridCol w="730124">
                  <a:extLst>
                    <a:ext uri="{9D8B030D-6E8A-4147-A177-3AD203B41FA5}">
                      <a16:colId xmlns:a16="http://schemas.microsoft.com/office/drawing/2014/main" val="1710071225"/>
                    </a:ext>
                  </a:extLst>
                </a:gridCol>
                <a:gridCol w="928797">
                  <a:extLst>
                    <a:ext uri="{9D8B030D-6E8A-4147-A177-3AD203B41FA5}">
                      <a16:colId xmlns:a16="http://schemas.microsoft.com/office/drawing/2014/main" val="276833333"/>
                    </a:ext>
                  </a:extLst>
                </a:gridCol>
                <a:gridCol w="928797">
                  <a:extLst>
                    <a:ext uri="{9D8B030D-6E8A-4147-A177-3AD203B41FA5}">
                      <a16:colId xmlns:a16="http://schemas.microsoft.com/office/drawing/2014/main" val="2167948918"/>
                    </a:ext>
                  </a:extLst>
                </a:gridCol>
                <a:gridCol w="928797">
                  <a:extLst>
                    <a:ext uri="{9D8B030D-6E8A-4147-A177-3AD203B41FA5}">
                      <a16:colId xmlns:a16="http://schemas.microsoft.com/office/drawing/2014/main" val="2335359361"/>
                    </a:ext>
                  </a:extLst>
                </a:gridCol>
              </a:tblGrid>
              <a:tr h="244824">
                <a:tc>
                  <a:txBody>
                    <a:bodyPr/>
                    <a:lstStyle/>
                    <a:p>
                      <a:pPr algn="ctr" fontAlgn="b"/>
                      <a:r>
                        <a:rPr lang="en-US" sz="1400" u="none" strike="noStrike" dirty="0">
                          <a:effectLst/>
                        </a:rPr>
                        <a:t>Wavelength</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2X</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1X diff</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dirty="0">
                          <a:solidFill>
                            <a:srgbClr val="000000"/>
                          </a:solidFill>
                          <a:effectLst/>
                          <a:latin typeface="Calibri" panose="020F0502020204030204" pitchFamily="34" charset="0"/>
                        </a:rPr>
                        <a:t>Entangled </a:t>
                      </a:r>
                    </a:p>
                  </a:txBody>
                  <a:tcPr marL="6350" marR="6350" marT="6350" marB="0" anchor="b"/>
                </a:tc>
                <a:tc>
                  <a:txBody>
                    <a:bodyPr/>
                    <a:lstStyle/>
                    <a:p>
                      <a:pPr algn="ctr" fontAlgn="b"/>
                      <a:r>
                        <a:rPr lang="en-US" sz="1400" u="none" strike="noStrike" dirty="0">
                          <a:effectLst/>
                        </a:rPr>
                        <a:t>SQRT</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72270649"/>
                  </a:ext>
                </a:extLst>
              </a:tr>
              <a:tr h="266311">
                <a:tc>
                  <a:txBody>
                    <a:bodyPr/>
                    <a:lstStyle/>
                    <a:p>
                      <a:pPr algn="ctr" fontAlgn="b"/>
                      <a:r>
                        <a:rPr lang="en-US" sz="1400" u="none" strike="noStrike">
                          <a:effectLst/>
                        </a:rPr>
                        <a:t>292.648</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585.296</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9.49</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131.2</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11.45426</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37683873"/>
                  </a:ext>
                </a:extLst>
              </a:tr>
              <a:tr h="230662">
                <a:tc>
                  <a:txBody>
                    <a:bodyPr/>
                    <a:lstStyle/>
                    <a:p>
                      <a:pPr algn="ctr" fontAlgn="b"/>
                      <a:r>
                        <a:rPr lang="en-US" sz="1400" u="none" strike="noStrike">
                          <a:effectLst/>
                        </a:rPr>
                        <a:t>296.275</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592.55</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9.49</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245.88</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15.68056</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970555991"/>
                  </a:ext>
                </a:extLst>
              </a:tr>
              <a:tr h="230662">
                <a:tc>
                  <a:txBody>
                    <a:bodyPr/>
                    <a:lstStyle/>
                    <a:p>
                      <a:pPr algn="ctr" fontAlgn="b"/>
                      <a:r>
                        <a:rPr lang="en-US" sz="1400" u="none" strike="noStrike" dirty="0">
                          <a:effectLst/>
                        </a:rPr>
                        <a:t>300.805</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601.61</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9.49</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318.44</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17.84489</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extLst>
                  <a:ext uri="{0D108BD9-81ED-4DB2-BD59-A6C34878D82A}">
                    <a16:rowId xmlns:a16="http://schemas.microsoft.com/office/drawing/2014/main" val="499227566"/>
                  </a:ext>
                </a:extLst>
              </a:tr>
              <a:tr h="230662">
                <a:tc>
                  <a:txBody>
                    <a:bodyPr/>
                    <a:lstStyle/>
                    <a:p>
                      <a:pPr algn="ctr" fontAlgn="b"/>
                      <a:r>
                        <a:rPr lang="en-US" sz="1400" u="none" strike="noStrike">
                          <a:effectLst/>
                        </a:rPr>
                        <a:t>316.623</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633.246</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-18.6</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236.52</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15.37921</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23894834"/>
                  </a:ext>
                </a:extLst>
              </a:tr>
              <a:tr h="159551">
                <a:tc>
                  <a:txBody>
                    <a:bodyPr/>
                    <a:lstStyle/>
                    <a:p>
                      <a:pPr algn="ctr" fontAlgn="b"/>
                      <a:r>
                        <a:rPr lang="en-US" sz="1400" u="none" strike="noStrike">
                          <a:effectLst/>
                        </a:rPr>
                        <a:t>334.633</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669.266</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16.52</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124.18</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11.14361</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38390134"/>
                  </a:ext>
                </a:extLst>
              </a:tr>
            </a:tbl>
          </a:graphicData>
        </a:graphic>
      </p:graphicFrame>
      <p:graphicFrame>
        <p:nvGraphicFramePr>
          <p:cNvPr id="8" name="Content Placeholder 7">
            <a:extLst>
              <a:ext uri="{FF2B5EF4-FFF2-40B4-BE49-F238E27FC236}">
                <a16:creationId xmlns:a16="http://schemas.microsoft.com/office/drawing/2014/main" id="{C3AC7113-5FC9-9A67-D895-E208C5BB0924}"/>
              </a:ext>
            </a:extLst>
          </p:cNvPr>
          <p:cNvGraphicFramePr>
            <a:graphicFrameLocks noGrp="1"/>
          </p:cNvGraphicFramePr>
          <p:nvPr>
            <p:ph sz="half" idx="15"/>
            <p:extLst>
              <p:ext uri="{D42A27DB-BD31-4B8C-83A1-F6EECF244321}">
                <p14:modId xmlns:p14="http://schemas.microsoft.com/office/powerpoint/2010/main" val="3560328403"/>
              </p:ext>
            </p:extLst>
          </p:nvPr>
        </p:nvGraphicFramePr>
        <p:xfrm>
          <a:off x="602766" y="3396132"/>
          <a:ext cx="4643987" cy="878840"/>
        </p:xfrm>
        <a:graphic>
          <a:graphicData uri="http://schemas.openxmlformats.org/drawingml/2006/table">
            <a:tbl>
              <a:tblPr>
                <a:tableStyleId>{C4B1156A-380E-4F78-BDF5-A606A8083BF9}</a:tableStyleId>
              </a:tblPr>
              <a:tblGrid>
                <a:gridCol w="1091615">
                  <a:extLst>
                    <a:ext uri="{9D8B030D-6E8A-4147-A177-3AD203B41FA5}">
                      <a16:colId xmlns:a16="http://schemas.microsoft.com/office/drawing/2014/main" val="2962279383"/>
                    </a:ext>
                  </a:extLst>
                </a:gridCol>
                <a:gridCol w="888093">
                  <a:extLst>
                    <a:ext uri="{9D8B030D-6E8A-4147-A177-3AD203B41FA5}">
                      <a16:colId xmlns:a16="http://schemas.microsoft.com/office/drawing/2014/main" val="1338972754"/>
                    </a:ext>
                  </a:extLst>
                </a:gridCol>
                <a:gridCol w="888093">
                  <a:extLst>
                    <a:ext uri="{9D8B030D-6E8A-4147-A177-3AD203B41FA5}">
                      <a16:colId xmlns:a16="http://schemas.microsoft.com/office/drawing/2014/main" val="1783638807"/>
                    </a:ext>
                  </a:extLst>
                </a:gridCol>
                <a:gridCol w="888093">
                  <a:extLst>
                    <a:ext uri="{9D8B030D-6E8A-4147-A177-3AD203B41FA5}">
                      <a16:colId xmlns:a16="http://schemas.microsoft.com/office/drawing/2014/main" val="2375408302"/>
                    </a:ext>
                  </a:extLst>
                </a:gridCol>
                <a:gridCol w="888093">
                  <a:extLst>
                    <a:ext uri="{9D8B030D-6E8A-4147-A177-3AD203B41FA5}">
                      <a16:colId xmlns:a16="http://schemas.microsoft.com/office/drawing/2014/main" val="2386396747"/>
                    </a:ext>
                  </a:extLst>
                </a:gridCol>
              </a:tblGrid>
              <a:tr h="147783">
                <a:tc>
                  <a:txBody>
                    <a:bodyPr/>
                    <a:lstStyle/>
                    <a:p>
                      <a:pPr algn="ctr" fontAlgn="b"/>
                      <a:r>
                        <a:rPr lang="en-US" sz="1400" u="none" strike="noStrike" dirty="0">
                          <a:effectLst/>
                        </a:rPr>
                        <a:t>Wavelength</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2X</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1Xdiff</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Entangled</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SQRT</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838196950"/>
                  </a:ext>
                </a:extLst>
              </a:tr>
              <a:tr h="190500">
                <a:tc>
                  <a:txBody>
                    <a:bodyPr/>
                    <a:lstStyle/>
                    <a:p>
                      <a:pPr algn="ctr" fontAlgn="b"/>
                      <a:r>
                        <a:rPr lang="en-US" sz="1400" u="none" strike="noStrike" dirty="0">
                          <a:effectLst/>
                        </a:rPr>
                        <a:t>289.473</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578.946</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-29.25</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705.67</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26.56445</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141227877"/>
                  </a:ext>
                </a:extLst>
              </a:tr>
              <a:tr h="190500">
                <a:tc>
                  <a:txBody>
                    <a:bodyPr/>
                    <a:lstStyle/>
                    <a:p>
                      <a:pPr algn="ctr" fontAlgn="b"/>
                      <a:r>
                        <a:rPr lang="en-US" sz="1400" u="none" strike="noStrike" dirty="0">
                          <a:effectLst/>
                        </a:rPr>
                        <a:t>293.555</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587.11</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-1.17</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403.75</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20.09353</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extLst>
                  <a:ext uri="{0D108BD9-81ED-4DB2-BD59-A6C34878D82A}">
                    <a16:rowId xmlns:a16="http://schemas.microsoft.com/office/drawing/2014/main" val="664112900"/>
                  </a:ext>
                </a:extLst>
              </a:tr>
              <a:tr h="190500">
                <a:tc>
                  <a:txBody>
                    <a:bodyPr/>
                    <a:lstStyle/>
                    <a:p>
                      <a:pPr algn="ctr" fontAlgn="b"/>
                      <a:r>
                        <a:rPr lang="en-US" sz="1400" u="none" strike="noStrike">
                          <a:effectLst/>
                        </a:rPr>
                        <a:t>339.125</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678.25</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-45.64</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305.44</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17.47684</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06590966"/>
                  </a:ext>
                </a:extLst>
              </a:tr>
            </a:tbl>
          </a:graphicData>
        </a:graphic>
      </p:graphicFrame>
      <p:graphicFrame>
        <p:nvGraphicFramePr>
          <p:cNvPr id="9" name="Table 8">
            <a:extLst>
              <a:ext uri="{FF2B5EF4-FFF2-40B4-BE49-F238E27FC236}">
                <a16:creationId xmlns:a16="http://schemas.microsoft.com/office/drawing/2014/main" id="{88AD2899-6938-F8C9-BCF5-CA7A37434F9B}"/>
              </a:ext>
            </a:extLst>
          </p:cNvPr>
          <p:cNvGraphicFramePr>
            <a:graphicFrameLocks noGrp="1"/>
          </p:cNvGraphicFramePr>
          <p:nvPr>
            <p:extLst>
              <p:ext uri="{D42A27DB-BD31-4B8C-83A1-F6EECF244321}">
                <p14:modId xmlns:p14="http://schemas.microsoft.com/office/powerpoint/2010/main" val="4073178775"/>
              </p:ext>
            </p:extLst>
          </p:nvPr>
        </p:nvGraphicFramePr>
        <p:xfrm>
          <a:off x="611505" y="4496086"/>
          <a:ext cx="4643985" cy="1098896"/>
        </p:xfrm>
        <a:graphic>
          <a:graphicData uri="http://schemas.openxmlformats.org/drawingml/2006/table">
            <a:tbl>
              <a:tblPr>
                <a:tableStyleId>{C4B1156A-380E-4F78-BDF5-A606A8083BF9}</a:tableStyleId>
              </a:tblPr>
              <a:tblGrid>
                <a:gridCol w="1143404">
                  <a:extLst>
                    <a:ext uri="{9D8B030D-6E8A-4147-A177-3AD203B41FA5}">
                      <a16:colId xmlns:a16="http://schemas.microsoft.com/office/drawing/2014/main" val="2890089443"/>
                    </a:ext>
                  </a:extLst>
                </a:gridCol>
                <a:gridCol w="714190">
                  <a:extLst>
                    <a:ext uri="{9D8B030D-6E8A-4147-A177-3AD203B41FA5}">
                      <a16:colId xmlns:a16="http://schemas.microsoft.com/office/drawing/2014/main" val="2712336289"/>
                    </a:ext>
                  </a:extLst>
                </a:gridCol>
                <a:gridCol w="928797">
                  <a:extLst>
                    <a:ext uri="{9D8B030D-6E8A-4147-A177-3AD203B41FA5}">
                      <a16:colId xmlns:a16="http://schemas.microsoft.com/office/drawing/2014/main" val="1704158874"/>
                    </a:ext>
                  </a:extLst>
                </a:gridCol>
                <a:gridCol w="928797">
                  <a:extLst>
                    <a:ext uri="{9D8B030D-6E8A-4147-A177-3AD203B41FA5}">
                      <a16:colId xmlns:a16="http://schemas.microsoft.com/office/drawing/2014/main" val="737918410"/>
                    </a:ext>
                  </a:extLst>
                </a:gridCol>
                <a:gridCol w="928797">
                  <a:extLst>
                    <a:ext uri="{9D8B030D-6E8A-4147-A177-3AD203B41FA5}">
                      <a16:colId xmlns:a16="http://schemas.microsoft.com/office/drawing/2014/main" val="3270688270"/>
                    </a:ext>
                  </a:extLst>
                </a:gridCol>
              </a:tblGrid>
              <a:tr h="190500">
                <a:tc>
                  <a:txBody>
                    <a:bodyPr/>
                    <a:lstStyle/>
                    <a:p>
                      <a:pPr algn="ctr" fontAlgn="b"/>
                      <a:r>
                        <a:rPr lang="en-US" sz="1400" u="none" strike="noStrike" dirty="0">
                          <a:effectLst/>
                        </a:rPr>
                        <a:t>Wavelength</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2X</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1XDiif</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Entangled</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SQRT</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923071116"/>
                  </a:ext>
                </a:extLst>
              </a:tr>
              <a:tr h="190500">
                <a:tc>
                  <a:txBody>
                    <a:bodyPr/>
                    <a:lstStyle/>
                    <a:p>
                      <a:pPr algn="ctr" fontAlgn="b"/>
                      <a:r>
                        <a:rPr lang="en-US" sz="1400" u="none" strike="noStrike" dirty="0">
                          <a:effectLst/>
                        </a:rPr>
                        <a:t>289.019</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578.038</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-61.5</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9382.43</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96.86294</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139690453"/>
                  </a:ext>
                </a:extLst>
              </a:tr>
              <a:tr h="190500">
                <a:tc>
                  <a:txBody>
                    <a:bodyPr/>
                    <a:lstStyle/>
                    <a:p>
                      <a:pPr algn="ctr" fontAlgn="b"/>
                      <a:r>
                        <a:rPr lang="en-US" sz="1400" u="none" strike="noStrike">
                          <a:effectLst/>
                        </a:rPr>
                        <a:t>290.38</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580.76</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-56.82</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8982.2</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94.77447</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00999300"/>
                  </a:ext>
                </a:extLst>
              </a:tr>
              <a:tr h="220056">
                <a:tc>
                  <a:txBody>
                    <a:bodyPr/>
                    <a:lstStyle/>
                    <a:p>
                      <a:pPr algn="ctr" fontAlgn="b"/>
                      <a:r>
                        <a:rPr lang="en-US" sz="1400" u="none" strike="noStrike" dirty="0">
                          <a:effectLst/>
                        </a:rPr>
                        <a:t>292.195</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584.39</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-49.8</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9106.24</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95.42662</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81203096"/>
                  </a:ext>
                </a:extLst>
              </a:tr>
              <a:tr h="190500">
                <a:tc>
                  <a:txBody>
                    <a:bodyPr/>
                    <a:lstStyle/>
                    <a:p>
                      <a:pPr algn="ctr" fontAlgn="b"/>
                      <a:r>
                        <a:rPr lang="en-US" sz="1400" u="none" strike="noStrike" dirty="0">
                          <a:effectLst/>
                        </a:rPr>
                        <a:t>292.648</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585.296</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-47.46</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9014.96</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400" u="none" strike="noStrike" dirty="0">
                          <a:effectLst/>
                        </a:rPr>
                        <a:t>94.94714</a:t>
                      </a:r>
                      <a:endParaRPr lang="en-US"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extLst>
                  <a:ext uri="{0D108BD9-81ED-4DB2-BD59-A6C34878D82A}">
                    <a16:rowId xmlns:a16="http://schemas.microsoft.com/office/drawing/2014/main" val="1721404527"/>
                  </a:ext>
                </a:extLst>
              </a:tr>
            </a:tbl>
          </a:graphicData>
        </a:graphic>
      </p:graphicFrame>
      <p:graphicFrame>
        <p:nvGraphicFramePr>
          <p:cNvPr id="10" name="Table 9">
            <a:extLst>
              <a:ext uri="{FF2B5EF4-FFF2-40B4-BE49-F238E27FC236}">
                <a16:creationId xmlns:a16="http://schemas.microsoft.com/office/drawing/2014/main" id="{9E1EC593-2465-E5FB-8978-98E387A2B5CA}"/>
              </a:ext>
            </a:extLst>
          </p:cNvPr>
          <p:cNvGraphicFramePr>
            <a:graphicFrameLocks noGrp="1"/>
          </p:cNvGraphicFramePr>
          <p:nvPr>
            <p:extLst>
              <p:ext uri="{D42A27DB-BD31-4B8C-83A1-F6EECF244321}">
                <p14:modId xmlns:p14="http://schemas.microsoft.com/office/powerpoint/2010/main" val="1348642713"/>
              </p:ext>
            </p:extLst>
          </p:nvPr>
        </p:nvGraphicFramePr>
        <p:xfrm>
          <a:off x="5466379" y="1845527"/>
          <a:ext cx="5487945" cy="1376001"/>
        </p:xfrm>
        <a:graphic>
          <a:graphicData uri="http://schemas.openxmlformats.org/drawingml/2006/table">
            <a:tbl>
              <a:tblPr>
                <a:tableStyleId>{C4B1156A-380E-4F78-BDF5-A606A8083BF9}</a:tableStyleId>
              </a:tblPr>
              <a:tblGrid>
                <a:gridCol w="1097589">
                  <a:extLst>
                    <a:ext uri="{9D8B030D-6E8A-4147-A177-3AD203B41FA5}">
                      <a16:colId xmlns:a16="http://schemas.microsoft.com/office/drawing/2014/main" val="3873431059"/>
                    </a:ext>
                  </a:extLst>
                </a:gridCol>
                <a:gridCol w="1097589">
                  <a:extLst>
                    <a:ext uri="{9D8B030D-6E8A-4147-A177-3AD203B41FA5}">
                      <a16:colId xmlns:a16="http://schemas.microsoft.com/office/drawing/2014/main" val="145370046"/>
                    </a:ext>
                  </a:extLst>
                </a:gridCol>
                <a:gridCol w="1097589">
                  <a:extLst>
                    <a:ext uri="{9D8B030D-6E8A-4147-A177-3AD203B41FA5}">
                      <a16:colId xmlns:a16="http://schemas.microsoft.com/office/drawing/2014/main" val="1587418168"/>
                    </a:ext>
                  </a:extLst>
                </a:gridCol>
                <a:gridCol w="1097589">
                  <a:extLst>
                    <a:ext uri="{9D8B030D-6E8A-4147-A177-3AD203B41FA5}">
                      <a16:colId xmlns:a16="http://schemas.microsoft.com/office/drawing/2014/main" val="3170027096"/>
                    </a:ext>
                  </a:extLst>
                </a:gridCol>
                <a:gridCol w="1097589">
                  <a:extLst>
                    <a:ext uri="{9D8B030D-6E8A-4147-A177-3AD203B41FA5}">
                      <a16:colId xmlns:a16="http://schemas.microsoft.com/office/drawing/2014/main" val="3525295692"/>
                    </a:ext>
                  </a:extLst>
                </a:gridCol>
              </a:tblGrid>
              <a:tr h="227127">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Wavelength</a:t>
                      </a:r>
                    </a:p>
                  </a:txBody>
                  <a:tcPr marL="6350" marR="6350" marT="6350" marB="0" anchor="b"/>
                </a:tc>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2X</a:t>
                      </a:r>
                    </a:p>
                  </a:txBody>
                  <a:tcPr marL="6350" marR="6350" marT="6350" marB="0" anchor="b"/>
                </a:tc>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1XDiif</a:t>
                      </a:r>
                    </a:p>
                  </a:txBody>
                  <a:tcPr marL="6350" marR="6350" marT="6350" marB="0" anchor="b"/>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Entangled</a:t>
                      </a:r>
                    </a:p>
                  </a:txBody>
                  <a:tcPr marL="6350" marR="6350" marT="6350" marB="0" anchor="b"/>
                </a:tc>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SQRT</a:t>
                      </a:r>
                    </a:p>
                  </a:txBody>
                  <a:tcPr marL="6350" marR="6350" marT="6350" marB="0" anchor="b"/>
                </a:tc>
                <a:extLst>
                  <a:ext uri="{0D108BD9-81ED-4DB2-BD59-A6C34878D82A}">
                    <a16:rowId xmlns:a16="http://schemas.microsoft.com/office/drawing/2014/main" val="931379842"/>
                  </a:ext>
                </a:extLst>
              </a:tr>
              <a:tr h="227201">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289.926</a:t>
                      </a:r>
                    </a:p>
                  </a:txBody>
                  <a:tcPr marL="6350" marR="6350" marT="6350" marB="0" anchor="b"/>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579.852</a:t>
                      </a:r>
                    </a:p>
                  </a:txBody>
                  <a:tcPr marL="6350" marR="6350" marT="6350" marB="0" anchor="b"/>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66.57</a:t>
                      </a:r>
                    </a:p>
                  </a:txBody>
                  <a:tcPr marL="6350" marR="6350" marT="6350" marB="0" anchor="b"/>
                </a:tc>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237.44</a:t>
                      </a:r>
                    </a:p>
                  </a:txBody>
                  <a:tcPr marL="6350" marR="6350" marT="6350" marB="0" anchor="b"/>
                </a:tc>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15.40909</a:t>
                      </a:r>
                    </a:p>
                  </a:txBody>
                  <a:tcPr marL="6350" marR="6350" marT="6350" marB="0" anchor="b"/>
                </a:tc>
                <a:extLst>
                  <a:ext uri="{0D108BD9-81ED-4DB2-BD59-A6C34878D82A}">
                    <a16:rowId xmlns:a16="http://schemas.microsoft.com/office/drawing/2014/main" val="1454326683"/>
                  </a:ext>
                </a:extLst>
              </a:tr>
              <a:tr h="240145">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293.555</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587.11</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8.07</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298.28</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17.27078</a:t>
                      </a:r>
                    </a:p>
                  </a:txBody>
                  <a:tcPr marL="6350" marR="6350" marT="6350" marB="0" anchor="b">
                    <a:solidFill>
                      <a:srgbClr val="FFFF00"/>
                    </a:solidFill>
                  </a:tcPr>
                </a:tc>
                <a:extLst>
                  <a:ext uri="{0D108BD9-81ED-4DB2-BD59-A6C34878D82A}">
                    <a16:rowId xmlns:a16="http://schemas.microsoft.com/office/drawing/2014/main" val="2649481397"/>
                  </a:ext>
                </a:extLst>
              </a:tr>
              <a:tr h="240145">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297.635</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595.27</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-17.69</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368.5</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19.19635</a:t>
                      </a:r>
                    </a:p>
                  </a:txBody>
                  <a:tcPr marL="6350" marR="6350" marT="6350" marB="0" anchor="b">
                    <a:solidFill>
                      <a:srgbClr val="FFFF00"/>
                    </a:solidFill>
                  </a:tcPr>
                </a:tc>
                <a:extLst>
                  <a:ext uri="{0D108BD9-81ED-4DB2-BD59-A6C34878D82A}">
                    <a16:rowId xmlns:a16="http://schemas.microsoft.com/office/drawing/2014/main" val="3452019505"/>
                  </a:ext>
                </a:extLst>
              </a:tr>
              <a:tr h="221673">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334.184</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668.368</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-10.66</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279.56</a:t>
                      </a:r>
                    </a:p>
                  </a:txBody>
                  <a:tcPr marL="6350" marR="6350" marT="6350" marB="0" anchor="b">
                    <a:solidFill>
                      <a:srgbClr val="FFFF00"/>
                    </a:solidFill>
                  </a:tcPr>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16.72005</a:t>
                      </a:r>
                    </a:p>
                  </a:txBody>
                  <a:tcPr marL="6350" marR="6350" marT="6350" marB="0" anchor="b">
                    <a:solidFill>
                      <a:srgbClr val="FFFF00"/>
                    </a:solidFill>
                  </a:tcPr>
                </a:tc>
                <a:extLst>
                  <a:ext uri="{0D108BD9-81ED-4DB2-BD59-A6C34878D82A}">
                    <a16:rowId xmlns:a16="http://schemas.microsoft.com/office/drawing/2014/main" val="1473468373"/>
                  </a:ext>
                </a:extLst>
              </a:tr>
              <a:tr h="178858">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375.33</a:t>
                      </a:r>
                    </a:p>
                  </a:txBody>
                  <a:tcPr marL="6350" marR="6350" marT="6350" marB="0" anchor="b"/>
                </a:tc>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750.66</a:t>
                      </a:r>
                    </a:p>
                  </a:txBody>
                  <a:tcPr marL="6350" marR="6350" marT="6350" marB="0" anchor="b"/>
                </a:tc>
                <a:tc>
                  <a:txBody>
                    <a:bodyPr/>
                    <a:lstStyle/>
                    <a:p>
                      <a:pPr marL="0" algn="ctr" defTabSz="914400" rtl="0" eaLnBrk="1" fontAlgn="b" latinLnBrk="0" hangingPunct="1"/>
                      <a:r>
                        <a:rPr lang="en-US" sz="1400" u="none" strike="noStrike" kern="1200">
                          <a:solidFill>
                            <a:schemeClr val="dk1"/>
                          </a:solidFill>
                          <a:effectLst/>
                          <a:latin typeface="+mn-lt"/>
                          <a:ea typeface="+mn-ea"/>
                          <a:cs typeface="+mn-cs"/>
                        </a:rPr>
                        <a:t>-13</a:t>
                      </a:r>
                    </a:p>
                  </a:txBody>
                  <a:tcPr marL="6350" marR="6350" marT="6350" marB="0" anchor="b"/>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244.46</a:t>
                      </a:r>
                    </a:p>
                  </a:txBody>
                  <a:tcPr marL="6350" marR="6350" marT="6350" marB="0" anchor="b"/>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15.63522</a:t>
                      </a:r>
                    </a:p>
                  </a:txBody>
                  <a:tcPr marL="6350" marR="6350" marT="6350" marB="0" anchor="b"/>
                </a:tc>
                <a:extLst>
                  <a:ext uri="{0D108BD9-81ED-4DB2-BD59-A6C34878D82A}">
                    <a16:rowId xmlns:a16="http://schemas.microsoft.com/office/drawing/2014/main" val="1389333844"/>
                  </a:ext>
                </a:extLst>
              </a:tr>
            </a:tbl>
          </a:graphicData>
        </a:graphic>
      </p:graphicFrame>
      <p:sp>
        <p:nvSpPr>
          <p:cNvPr id="11" name="Rectangle 10">
            <a:extLst>
              <a:ext uri="{FF2B5EF4-FFF2-40B4-BE49-F238E27FC236}">
                <a16:creationId xmlns:a16="http://schemas.microsoft.com/office/drawing/2014/main" id="{DF5A37A3-0EDB-B9C3-6C16-909B6130DB9B}"/>
              </a:ext>
            </a:extLst>
          </p:cNvPr>
          <p:cNvSpPr/>
          <p:nvPr/>
        </p:nvSpPr>
        <p:spPr>
          <a:xfrm>
            <a:off x="3408218" y="1662545"/>
            <a:ext cx="905164" cy="393243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02AF62F-436C-82AB-9C07-21FDD23A0681}"/>
              </a:ext>
            </a:extLst>
          </p:cNvPr>
          <p:cNvSpPr/>
          <p:nvPr/>
        </p:nvSpPr>
        <p:spPr>
          <a:xfrm>
            <a:off x="8802254" y="1662545"/>
            <a:ext cx="1052946" cy="18657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C226FD5F-F862-8771-29BA-D5FB3CB2CA73}"/>
                  </a:ext>
                </a:extLst>
              </p:cNvPr>
              <p:cNvSpPr txBox="1"/>
              <p:nvPr/>
            </p:nvSpPr>
            <p:spPr>
              <a:xfrm>
                <a:off x="5781964" y="4017818"/>
                <a:ext cx="5172360" cy="2049600"/>
              </a:xfrm>
              <a:prstGeom prst="rect">
                <a:avLst/>
              </a:prstGeom>
              <a:noFill/>
            </p:spPr>
            <p:txBody>
              <a:bodyPr wrap="square" rtlCol="0">
                <a:spAutoFit/>
              </a:bodyPr>
              <a:lstStyle/>
              <a:p>
                <a:r>
                  <a:rPr lang="en-US" dirty="0"/>
                  <a:t>The numbers in the boxes represent the photon intensity after entanglement from down conversion</a:t>
                </a:r>
              </a:p>
              <a:p>
                <a14:m>
                  <m:oMathPara xmlns:m="http://schemas.openxmlformats.org/officeDocument/2006/math">
                    <m:oMathParaPr>
                      <m:jc m:val="centerGroup"/>
                    </m:oMathParaPr>
                    <m:oMath xmlns:m="http://schemas.openxmlformats.org/officeDocument/2006/math">
                      <m:r>
                        <a:rPr lang="en-US" dirty="0" smtClean="0">
                          <a:latin typeface="Cambria Math" panose="02040503050406030204" pitchFamily="18" charset="0"/>
                        </a:rPr>
                        <m:t>|</m:t>
                      </m:r>
                      <m:sSup>
                        <m:sSupPr>
                          <m:ctrlPr>
                            <a:rPr lang="en-US" i="1" dirty="0">
                              <a:solidFill>
                                <a:srgbClr val="836967"/>
                              </a:solidFill>
                              <a:latin typeface="Cambria Math" panose="02040503050406030204" pitchFamily="18" charset="0"/>
                            </a:rPr>
                          </m:ctrlPr>
                        </m:sSupPr>
                        <m:e>
                          <m:r>
                            <a:rPr lang="en-US" i="1" dirty="0">
                              <a:latin typeface="Cambria Math" panose="02040503050406030204" pitchFamily="18" charset="0"/>
                            </a:rPr>
                            <m:t>𝜙</m:t>
                          </m:r>
                        </m:e>
                        <m:sup>
                          <m:r>
                            <a:rPr lang="en-US" i="0" dirty="0">
                              <a:latin typeface="Cambria Math" panose="02040503050406030204" pitchFamily="18" charset="0"/>
                            </a:rPr>
                            <m:t>+</m:t>
                          </m:r>
                        </m:sup>
                      </m:sSup>
                      <m:r>
                        <a:rPr lang="en-US" i="0" dirty="0">
                          <a:latin typeface="Cambria Math" panose="02040503050406030204" pitchFamily="18" charset="0"/>
                        </a:rPr>
                        <m:t>&gt;=</m:t>
                      </m:r>
                      <m:f>
                        <m:fPr>
                          <m:ctrlPr>
                            <a:rPr lang="en-US" i="1" dirty="0">
                              <a:solidFill>
                                <a:srgbClr val="836967"/>
                              </a:solidFill>
                              <a:latin typeface="Cambria Math" panose="02040503050406030204" pitchFamily="18" charset="0"/>
                            </a:rPr>
                          </m:ctrlPr>
                        </m:fPr>
                        <m:num>
                          <m:r>
                            <a:rPr lang="en-US" i="0" dirty="0">
                              <a:latin typeface="Cambria Math" panose="02040503050406030204" pitchFamily="18" charset="0"/>
                            </a:rPr>
                            <m:t>1</m:t>
                          </m:r>
                        </m:num>
                        <m:den>
                          <m:rad>
                            <m:radPr>
                              <m:degHide m:val="on"/>
                              <m:ctrlPr>
                                <a:rPr lang="en-US" i="1" dirty="0">
                                  <a:solidFill>
                                    <a:srgbClr val="836967"/>
                                  </a:solidFill>
                                  <a:latin typeface="Cambria Math" panose="02040503050406030204" pitchFamily="18" charset="0"/>
                                </a:rPr>
                              </m:ctrlPr>
                            </m:radPr>
                            <m:deg/>
                            <m:e>
                              <m:r>
                                <a:rPr lang="en-US" i="0" dirty="0">
                                  <a:latin typeface="Cambria Math" panose="02040503050406030204" pitchFamily="18" charset="0"/>
                                </a:rPr>
                                <m:t>2</m:t>
                              </m:r>
                            </m:e>
                          </m:rad>
                        </m:den>
                      </m:f>
                      <m:d>
                        <m:dPr>
                          <m:ctrlPr>
                            <a:rPr lang="en-US" i="1" dirty="0">
                              <a:solidFill>
                                <a:srgbClr val="836967"/>
                              </a:solidFill>
                              <a:latin typeface="Cambria Math" panose="02040503050406030204" pitchFamily="18" charset="0"/>
                            </a:rPr>
                          </m:ctrlPr>
                        </m:dPr>
                        <m:e>
                          <m:r>
                            <a:rPr lang="en-US" b="0" i="1" dirty="0" smtClean="0">
                              <a:solidFill>
                                <a:srgbClr val="836967"/>
                              </a:solidFill>
                              <a:latin typeface="Cambria Math" panose="02040503050406030204" pitchFamily="18" charset="0"/>
                            </a:rPr>
                            <m:t>𝑎</m:t>
                          </m:r>
                          <m:r>
                            <a:rPr lang="en-US" i="1" dirty="0" smtClean="0">
                              <a:solidFill>
                                <a:srgbClr val="836967"/>
                              </a:solidFill>
                              <a:latin typeface="Cambria Math" panose="02040503050406030204" pitchFamily="18" charset="0"/>
                            </a:rPr>
                            <m:t>|</m:t>
                          </m:r>
                          <m:r>
                            <a:rPr lang="en-US" b="0" i="0" dirty="0" smtClean="0">
                              <a:solidFill>
                                <a:srgbClr val="836967"/>
                              </a:solidFill>
                              <a:latin typeface="Cambria Math" panose="02040503050406030204" pitchFamily="18" charset="0"/>
                            </a:rPr>
                            <m:t>11</m:t>
                          </m:r>
                          <m:r>
                            <a:rPr lang="en-US" i="0" dirty="0">
                              <a:latin typeface="Cambria Math" panose="02040503050406030204" pitchFamily="18" charset="0"/>
                            </a:rPr>
                            <m:t>&gt;+</m:t>
                          </m:r>
                          <m:r>
                            <m:rPr>
                              <m:sty m:val="p"/>
                            </m:rPr>
                            <a:rPr lang="en-US" b="0" i="0" dirty="0" smtClean="0">
                              <a:latin typeface="Cambria Math" panose="02040503050406030204" pitchFamily="18" charset="0"/>
                            </a:rPr>
                            <m:t>b</m:t>
                          </m:r>
                          <m:r>
                            <a:rPr lang="en-US" b="0" i="1" dirty="0" smtClean="0">
                              <a:latin typeface="Cambria Math" panose="02040503050406030204" pitchFamily="18" charset="0"/>
                            </a:rPr>
                            <m:t>|</m:t>
                          </m:r>
                          <m:r>
                            <a:rPr lang="en-US" i="0" dirty="0">
                              <a:latin typeface="Cambria Math" panose="02040503050406030204" pitchFamily="18" charset="0"/>
                            </a:rPr>
                            <m:t>0</m:t>
                          </m:r>
                          <m:r>
                            <a:rPr lang="en-US" b="0" i="1" dirty="0" smtClean="0">
                              <a:latin typeface="Cambria Math" panose="02040503050406030204" pitchFamily="18" charset="0"/>
                            </a:rPr>
                            <m:t>0&gt;</m:t>
                          </m:r>
                        </m:e>
                      </m:d>
                    </m:oMath>
                  </m:oMathPara>
                </a14:m>
                <a:endParaRPr lang="en-US" dirty="0"/>
              </a:p>
              <a:p>
                <a:r>
                  <a:rPr lang="en-US" dirty="0"/>
                  <a:t>The actual expectation values can be calculated from the highlighted values. </a:t>
                </a:r>
              </a:p>
            </p:txBody>
          </p:sp>
        </mc:Choice>
        <mc:Fallback>
          <p:sp>
            <p:nvSpPr>
              <p:cNvPr id="13" name="TextBox 12">
                <a:extLst>
                  <a:ext uri="{FF2B5EF4-FFF2-40B4-BE49-F238E27FC236}">
                    <a16:creationId xmlns:a16="http://schemas.microsoft.com/office/drawing/2014/main" id="{C226FD5F-F862-8771-29BA-D5FB3CB2CA73}"/>
                  </a:ext>
                </a:extLst>
              </p:cNvPr>
              <p:cNvSpPr txBox="1">
                <a:spLocks noRot="1" noChangeAspect="1" noMove="1" noResize="1" noEditPoints="1" noAdjustHandles="1" noChangeArrowheads="1" noChangeShapeType="1" noTextEdit="1"/>
              </p:cNvSpPr>
              <p:nvPr/>
            </p:nvSpPr>
            <p:spPr>
              <a:xfrm>
                <a:off x="5781964" y="4017818"/>
                <a:ext cx="5172360" cy="2049600"/>
              </a:xfrm>
              <a:prstGeom prst="rect">
                <a:avLst/>
              </a:prstGeom>
              <a:blipFill>
                <a:blip r:embed="rId2"/>
                <a:stretch>
                  <a:fillRect l="-942" t="-1190" r="-1767" b="-4167"/>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A75EB2F0-2DDF-FE42-ADB0-0DA466E31ECD}"/>
              </a:ext>
            </a:extLst>
          </p:cNvPr>
          <p:cNvSpPr txBox="1"/>
          <p:nvPr/>
        </p:nvSpPr>
        <p:spPr>
          <a:xfrm>
            <a:off x="5888183" y="3244334"/>
            <a:ext cx="895927" cy="369332"/>
          </a:xfrm>
          <a:prstGeom prst="rect">
            <a:avLst/>
          </a:prstGeom>
          <a:noFill/>
        </p:spPr>
        <p:txBody>
          <a:bodyPr wrap="square" rtlCol="0">
            <a:spAutoFit/>
          </a:bodyPr>
          <a:lstStyle/>
          <a:p>
            <a:r>
              <a:rPr lang="en-US" dirty="0"/>
              <a:t>t=0</a:t>
            </a:r>
          </a:p>
        </p:txBody>
      </p:sp>
      <p:cxnSp>
        <p:nvCxnSpPr>
          <p:cNvPr id="17" name="Straight Arrow Connector 16">
            <a:extLst>
              <a:ext uri="{FF2B5EF4-FFF2-40B4-BE49-F238E27FC236}">
                <a16:creationId xmlns:a16="http://schemas.microsoft.com/office/drawing/2014/main" id="{54189314-4652-345A-B1BF-1840C9D86AA5}"/>
              </a:ext>
            </a:extLst>
          </p:cNvPr>
          <p:cNvCxnSpPr>
            <a:cxnSpLocks/>
          </p:cNvCxnSpPr>
          <p:nvPr/>
        </p:nvCxnSpPr>
        <p:spPr>
          <a:xfrm flipH="1" flipV="1">
            <a:off x="5273964" y="2895002"/>
            <a:ext cx="581891" cy="5095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F72D3DB-D932-2B93-7452-7FDB9EE5EB02}"/>
              </a:ext>
            </a:extLst>
          </p:cNvPr>
          <p:cNvSpPr txBox="1"/>
          <p:nvPr/>
        </p:nvSpPr>
        <p:spPr>
          <a:xfrm>
            <a:off x="5883562" y="3523844"/>
            <a:ext cx="1066302" cy="369332"/>
          </a:xfrm>
          <a:prstGeom prst="rect">
            <a:avLst/>
          </a:prstGeom>
          <a:noFill/>
        </p:spPr>
        <p:txBody>
          <a:bodyPr wrap="square" rtlCol="0">
            <a:spAutoFit/>
          </a:bodyPr>
          <a:lstStyle/>
          <a:p>
            <a:r>
              <a:rPr lang="en-US" dirty="0"/>
              <a:t>t=1 sec</a:t>
            </a:r>
          </a:p>
        </p:txBody>
      </p:sp>
      <p:cxnSp>
        <p:nvCxnSpPr>
          <p:cNvPr id="21" name="Straight Arrow Connector 20">
            <a:extLst>
              <a:ext uri="{FF2B5EF4-FFF2-40B4-BE49-F238E27FC236}">
                <a16:creationId xmlns:a16="http://schemas.microsoft.com/office/drawing/2014/main" id="{5B4790CF-1A90-6AC7-10CD-F5E2AC9CC985}"/>
              </a:ext>
            </a:extLst>
          </p:cNvPr>
          <p:cNvCxnSpPr>
            <a:stCxn id="19" idx="1"/>
          </p:cNvCxnSpPr>
          <p:nvPr/>
        </p:nvCxnSpPr>
        <p:spPr>
          <a:xfrm flipH="1">
            <a:off x="5273964" y="3708510"/>
            <a:ext cx="609598" cy="322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105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370B1-9989-521A-33B3-B1388291BD3C}"/>
              </a:ext>
            </a:extLst>
          </p:cNvPr>
          <p:cNvSpPr>
            <a:spLocks noGrp="1"/>
          </p:cNvSpPr>
          <p:nvPr>
            <p:ph type="title"/>
          </p:nvPr>
        </p:nvSpPr>
        <p:spPr/>
        <p:txBody>
          <a:bodyPr/>
          <a:lstStyle/>
          <a:p>
            <a:r>
              <a:rPr lang="en-US" dirty="0"/>
              <a:t>Encoding- using electric field</a:t>
            </a:r>
          </a:p>
        </p:txBody>
      </p:sp>
      <p:graphicFrame>
        <p:nvGraphicFramePr>
          <p:cNvPr id="5" name="Table Placeholder 4">
            <a:extLst>
              <a:ext uri="{FF2B5EF4-FFF2-40B4-BE49-F238E27FC236}">
                <a16:creationId xmlns:a16="http://schemas.microsoft.com/office/drawing/2014/main" id="{2BD08253-A22D-B497-AB27-2318D0615CCD}"/>
              </a:ext>
            </a:extLst>
          </p:cNvPr>
          <p:cNvGraphicFramePr>
            <a:graphicFrameLocks noGrp="1"/>
          </p:cNvGraphicFramePr>
          <p:nvPr>
            <p:ph type="tbl" sz="quarter" idx="13"/>
            <p:extLst>
              <p:ext uri="{D42A27DB-BD31-4B8C-83A1-F6EECF244321}">
                <p14:modId xmlns:p14="http://schemas.microsoft.com/office/powerpoint/2010/main" val="1737456253"/>
              </p:ext>
            </p:extLst>
          </p:nvPr>
        </p:nvGraphicFramePr>
        <p:xfrm>
          <a:off x="762000" y="2417763"/>
          <a:ext cx="7467600" cy="1483360"/>
        </p:xfrm>
        <a:graphic>
          <a:graphicData uri="http://schemas.openxmlformats.org/drawingml/2006/table">
            <a:tbl>
              <a:tblPr firstRow="1" bandRow="1">
                <a:tableStyleId>{C4B1156A-380E-4F78-BDF5-A606A8083BF9}</a:tableStyleId>
              </a:tblPr>
              <a:tblGrid>
                <a:gridCol w="2875938">
                  <a:extLst>
                    <a:ext uri="{9D8B030D-6E8A-4147-A177-3AD203B41FA5}">
                      <a16:colId xmlns:a16="http://schemas.microsoft.com/office/drawing/2014/main" val="36087910"/>
                    </a:ext>
                  </a:extLst>
                </a:gridCol>
                <a:gridCol w="4591662">
                  <a:extLst>
                    <a:ext uri="{9D8B030D-6E8A-4147-A177-3AD203B41FA5}">
                      <a16:colId xmlns:a16="http://schemas.microsoft.com/office/drawing/2014/main" val="2939609982"/>
                    </a:ext>
                  </a:extLst>
                </a:gridCol>
              </a:tblGrid>
              <a:tr h="370840">
                <a:tc>
                  <a:txBody>
                    <a:bodyPr/>
                    <a:lstStyle/>
                    <a:p>
                      <a:r>
                        <a:rPr lang="en-US" dirty="0"/>
                        <a:t>Photon Intensity (Klux)</a:t>
                      </a:r>
                    </a:p>
                  </a:txBody>
                  <a:tcPr/>
                </a:tc>
                <a:tc>
                  <a:txBody>
                    <a:bodyPr/>
                    <a:lstStyle/>
                    <a:p>
                      <a:r>
                        <a:rPr lang="en-US" dirty="0"/>
                        <a:t>After electric field programming</a:t>
                      </a:r>
                    </a:p>
                  </a:txBody>
                  <a:tcPr/>
                </a:tc>
                <a:extLst>
                  <a:ext uri="{0D108BD9-81ED-4DB2-BD59-A6C34878D82A}">
                    <a16:rowId xmlns:a16="http://schemas.microsoft.com/office/drawing/2014/main" val="4155448182"/>
                  </a:ext>
                </a:extLst>
              </a:tr>
              <a:tr h="370840">
                <a:tc>
                  <a:txBody>
                    <a:bodyPr/>
                    <a:lstStyle/>
                    <a:p>
                      <a:r>
                        <a:rPr lang="en-US" dirty="0"/>
                        <a:t>1660</a:t>
                      </a:r>
                    </a:p>
                  </a:txBody>
                  <a:tcPr/>
                </a:tc>
                <a:tc>
                  <a:txBody>
                    <a:bodyPr/>
                    <a:lstStyle/>
                    <a:p>
                      <a:r>
                        <a:rPr lang="en-US" dirty="0"/>
                        <a:t>1615</a:t>
                      </a:r>
                    </a:p>
                  </a:txBody>
                  <a:tcPr/>
                </a:tc>
                <a:extLst>
                  <a:ext uri="{0D108BD9-81ED-4DB2-BD59-A6C34878D82A}">
                    <a16:rowId xmlns:a16="http://schemas.microsoft.com/office/drawing/2014/main" val="113926938"/>
                  </a:ext>
                </a:extLst>
              </a:tr>
              <a:tr h="370840">
                <a:tc>
                  <a:txBody>
                    <a:bodyPr/>
                    <a:lstStyle/>
                    <a:p>
                      <a:r>
                        <a:rPr lang="en-US" dirty="0"/>
                        <a:t>1657</a:t>
                      </a:r>
                    </a:p>
                  </a:txBody>
                  <a:tcPr/>
                </a:tc>
                <a:tc>
                  <a:txBody>
                    <a:bodyPr/>
                    <a:lstStyle/>
                    <a:p>
                      <a:r>
                        <a:rPr lang="en-US" dirty="0"/>
                        <a:t>1614</a:t>
                      </a:r>
                    </a:p>
                  </a:txBody>
                  <a:tcPr/>
                </a:tc>
                <a:extLst>
                  <a:ext uri="{0D108BD9-81ED-4DB2-BD59-A6C34878D82A}">
                    <a16:rowId xmlns:a16="http://schemas.microsoft.com/office/drawing/2014/main" val="3913346611"/>
                  </a:ext>
                </a:extLst>
              </a:tr>
              <a:tr h="370840">
                <a:tc>
                  <a:txBody>
                    <a:bodyPr/>
                    <a:lstStyle/>
                    <a:p>
                      <a:r>
                        <a:rPr lang="en-US" dirty="0"/>
                        <a:t>1655</a:t>
                      </a:r>
                    </a:p>
                  </a:txBody>
                  <a:tcPr/>
                </a:tc>
                <a:tc>
                  <a:txBody>
                    <a:bodyPr/>
                    <a:lstStyle/>
                    <a:p>
                      <a:r>
                        <a:rPr lang="en-US" dirty="0"/>
                        <a:t>1618</a:t>
                      </a:r>
                    </a:p>
                  </a:txBody>
                  <a:tcPr/>
                </a:tc>
                <a:extLst>
                  <a:ext uri="{0D108BD9-81ED-4DB2-BD59-A6C34878D82A}">
                    <a16:rowId xmlns:a16="http://schemas.microsoft.com/office/drawing/2014/main" val="3758727846"/>
                  </a:ext>
                </a:extLst>
              </a:tr>
            </a:tbl>
          </a:graphicData>
        </a:graphic>
      </p:graphicFrame>
      <p:sp>
        <p:nvSpPr>
          <p:cNvPr id="4" name="Slide Number Placeholder 3">
            <a:extLst>
              <a:ext uri="{FF2B5EF4-FFF2-40B4-BE49-F238E27FC236}">
                <a16:creationId xmlns:a16="http://schemas.microsoft.com/office/drawing/2014/main" id="{185C558E-33EB-CE3B-074B-F82D06C209B5}"/>
              </a:ext>
            </a:extLst>
          </p:cNvPr>
          <p:cNvSpPr>
            <a:spLocks noGrp="1"/>
          </p:cNvSpPr>
          <p:nvPr>
            <p:ph type="sldNum" sz="quarter" idx="12"/>
          </p:nvPr>
        </p:nvSpPr>
        <p:spPr/>
        <p:txBody>
          <a:bodyPr/>
          <a:lstStyle/>
          <a:p>
            <a:fld id="{B5CEABB6-07DC-46E8-9B57-56EC44A396E5}" type="slidenum">
              <a:rPr lang="en-US" smtClean="0"/>
              <a:pPr/>
              <a:t>21</a:t>
            </a:fld>
            <a:endParaRPr lang="en-US" dirty="0"/>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B3F661B-39D8-92E0-CE3F-6D217F6758B4}"/>
                  </a:ext>
                </a:extLst>
              </p:cNvPr>
              <p:cNvSpPr txBox="1"/>
              <p:nvPr/>
            </p:nvSpPr>
            <p:spPr>
              <a:xfrm>
                <a:off x="-1209963" y="4262788"/>
                <a:ext cx="6096000" cy="66460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dirty="0">
                              <a:solidFill>
                                <a:srgbClr val="836967"/>
                              </a:solidFill>
                              <a:latin typeface="Cambria Math" panose="02040503050406030204" pitchFamily="18" charset="0"/>
                            </a:rPr>
                          </m:ctrlPr>
                        </m:fPr>
                        <m:num>
                          <m:r>
                            <a:rPr lang="en-US" i="0" dirty="0">
                              <a:latin typeface="Cambria Math" panose="02040503050406030204" pitchFamily="18" charset="0"/>
                            </a:rPr>
                            <m:t>1</m:t>
                          </m:r>
                        </m:num>
                        <m:den>
                          <m:rad>
                            <m:radPr>
                              <m:degHide m:val="on"/>
                              <m:ctrlPr>
                                <a:rPr lang="en-US" i="1" dirty="0">
                                  <a:solidFill>
                                    <a:srgbClr val="836967"/>
                                  </a:solidFill>
                                  <a:latin typeface="Cambria Math" panose="02040503050406030204" pitchFamily="18" charset="0"/>
                                </a:rPr>
                              </m:ctrlPr>
                            </m:radPr>
                            <m:deg/>
                            <m:e>
                              <m:r>
                                <a:rPr lang="en-US" i="0" dirty="0">
                                  <a:latin typeface="Cambria Math" panose="02040503050406030204" pitchFamily="18" charset="0"/>
                                </a:rPr>
                                <m:t>2</m:t>
                              </m:r>
                            </m:e>
                          </m:rad>
                        </m:den>
                      </m:f>
                      <m:d>
                        <m:dPr>
                          <m:ctrlPr>
                            <a:rPr lang="en-US" i="1" dirty="0">
                              <a:solidFill>
                                <a:srgbClr val="836967"/>
                              </a:solidFill>
                              <a:latin typeface="Cambria Math" panose="02040503050406030204" pitchFamily="18" charset="0"/>
                            </a:rPr>
                          </m:ctrlPr>
                        </m:dPr>
                        <m:e>
                          <m:r>
                            <a:rPr lang="en-US" b="0" i="1" dirty="0" smtClean="0">
                              <a:solidFill>
                                <a:srgbClr val="836967"/>
                              </a:solidFill>
                              <a:latin typeface="Cambria Math" panose="02040503050406030204" pitchFamily="18" charset="0"/>
                            </a:rPr>
                            <m:t>𝑎</m:t>
                          </m:r>
                          <m:r>
                            <a:rPr lang="en-US" i="1" dirty="0" smtClean="0">
                              <a:solidFill>
                                <a:srgbClr val="836967"/>
                              </a:solidFill>
                              <a:latin typeface="Cambria Math" panose="02040503050406030204" pitchFamily="18" charset="0"/>
                            </a:rPr>
                            <m:t>|</m:t>
                          </m:r>
                          <m:r>
                            <a:rPr lang="en-US" b="0" i="0" dirty="0" smtClean="0">
                              <a:solidFill>
                                <a:srgbClr val="836967"/>
                              </a:solidFill>
                              <a:latin typeface="Cambria Math" panose="02040503050406030204" pitchFamily="18" charset="0"/>
                            </a:rPr>
                            <m:t>1</m:t>
                          </m:r>
                          <m:r>
                            <a:rPr lang="en-US" i="0" dirty="0">
                              <a:latin typeface="Cambria Math" panose="02040503050406030204" pitchFamily="18" charset="0"/>
                            </a:rPr>
                            <m:t>&gt;+</m:t>
                          </m:r>
                          <m:r>
                            <m:rPr>
                              <m:sty m:val="p"/>
                            </m:rPr>
                            <a:rPr lang="en-US" b="0" i="0" dirty="0" smtClean="0">
                              <a:latin typeface="Cambria Math" panose="02040503050406030204" pitchFamily="18" charset="0"/>
                            </a:rPr>
                            <m:t>b</m:t>
                          </m:r>
                          <m:r>
                            <a:rPr lang="en-US" b="0" i="1" dirty="0" smtClean="0">
                              <a:latin typeface="Cambria Math" panose="02040503050406030204" pitchFamily="18" charset="0"/>
                            </a:rPr>
                            <m:t>|</m:t>
                          </m:r>
                          <m:r>
                            <a:rPr lang="en-US" i="0" dirty="0">
                              <a:latin typeface="Cambria Math" panose="02040503050406030204" pitchFamily="18" charset="0"/>
                            </a:rPr>
                            <m:t>0</m:t>
                          </m:r>
                          <m:r>
                            <a:rPr lang="en-US" b="0" i="1" dirty="0" smtClean="0">
                              <a:latin typeface="Cambria Math" panose="02040503050406030204" pitchFamily="18" charset="0"/>
                            </a:rPr>
                            <m:t>&gt;</m:t>
                          </m:r>
                        </m:e>
                      </m:d>
                    </m:oMath>
                  </m:oMathPara>
                </a14:m>
                <a:endParaRPr lang="en-US" dirty="0"/>
              </a:p>
            </p:txBody>
          </p:sp>
        </mc:Choice>
        <mc:Fallback>
          <p:sp>
            <p:nvSpPr>
              <p:cNvPr id="7" name="TextBox 6">
                <a:extLst>
                  <a:ext uri="{FF2B5EF4-FFF2-40B4-BE49-F238E27FC236}">
                    <a16:creationId xmlns:a16="http://schemas.microsoft.com/office/drawing/2014/main" id="{FB3F661B-39D8-92E0-CE3F-6D217F6758B4}"/>
                  </a:ext>
                </a:extLst>
              </p:cNvPr>
              <p:cNvSpPr txBox="1">
                <a:spLocks noRot="1" noChangeAspect="1" noMove="1" noResize="1" noEditPoints="1" noAdjustHandles="1" noChangeArrowheads="1" noChangeShapeType="1" noTextEdit="1"/>
              </p:cNvSpPr>
              <p:nvPr/>
            </p:nvSpPr>
            <p:spPr>
              <a:xfrm>
                <a:off x="-1209963" y="4262788"/>
                <a:ext cx="6096000" cy="66460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59755E5D-18DB-4776-996D-C8DA5F28E858}"/>
                  </a:ext>
                </a:extLst>
              </p:cNvPr>
              <p:cNvSpPr txBox="1"/>
              <p:nvPr/>
            </p:nvSpPr>
            <p:spPr>
              <a:xfrm>
                <a:off x="2131290" y="4262788"/>
                <a:ext cx="4729019" cy="66460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dirty="0">
                              <a:solidFill>
                                <a:srgbClr val="836967"/>
                              </a:solidFill>
                              <a:latin typeface="Cambria Math" panose="02040503050406030204" pitchFamily="18" charset="0"/>
                            </a:rPr>
                          </m:ctrlPr>
                        </m:fPr>
                        <m:num>
                          <m:r>
                            <a:rPr lang="en-US" i="0" dirty="0">
                              <a:latin typeface="Cambria Math" panose="02040503050406030204" pitchFamily="18" charset="0"/>
                            </a:rPr>
                            <m:t>1</m:t>
                          </m:r>
                        </m:num>
                        <m:den>
                          <m:rad>
                            <m:radPr>
                              <m:degHide m:val="on"/>
                              <m:ctrlPr>
                                <a:rPr lang="en-US" i="1" dirty="0">
                                  <a:solidFill>
                                    <a:srgbClr val="836967"/>
                                  </a:solidFill>
                                  <a:latin typeface="Cambria Math" panose="02040503050406030204" pitchFamily="18" charset="0"/>
                                </a:rPr>
                              </m:ctrlPr>
                            </m:radPr>
                            <m:deg/>
                            <m:e>
                              <m:r>
                                <a:rPr lang="en-US" i="0" dirty="0">
                                  <a:latin typeface="Cambria Math" panose="02040503050406030204" pitchFamily="18" charset="0"/>
                                </a:rPr>
                                <m:t>2</m:t>
                              </m:r>
                            </m:e>
                          </m:rad>
                        </m:den>
                      </m:f>
                      <m:d>
                        <m:dPr>
                          <m:ctrlPr>
                            <a:rPr lang="en-US" i="1" dirty="0">
                              <a:solidFill>
                                <a:srgbClr val="836967"/>
                              </a:solidFill>
                              <a:latin typeface="Cambria Math" panose="02040503050406030204" pitchFamily="18" charset="0"/>
                            </a:rPr>
                          </m:ctrlPr>
                        </m:dPr>
                        <m:e>
                          <m:r>
                            <a:rPr lang="en-US" b="0" i="1" dirty="0" smtClean="0">
                              <a:solidFill>
                                <a:srgbClr val="836967"/>
                              </a:solidFill>
                              <a:latin typeface="Cambria Math" panose="02040503050406030204" pitchFamily="18" charset="0"/>
                            </a:rPr>
                            <m:t>𝑎</m:t>
                          </m:r>
                          <m:r>
                            <a:rPr lang="en-US" i="1" dirty="0" smtClean="0">
                              <a:solidFill>
                                <a:srgbClr val="836967"/>
                              </a:solidFill>
                              <a:latin typeface="Cambria Math" panose="02040503050406030204" pitchFamily="18" charset="0"/>
                            </a:rPr>
                            <m:t>|</m:t>
                          </m:r>
                          <m:r>
                            <a:rPr lang="en-US" b="0" i="0" dirty="0" smtClean="0">
                              <a:solidFill>
                                <a:srgbClr val="836967"/>
                              </a:solidFill>
                              <a:latin typeface="Cambria Math" panose="02040503050406030204" pitchFamily="18" charset="0"/>
                            </a:rPr>
                            <m:t>1</m:t>
                          </m:r>
                          <m:r>
                            <a:rPr lang="en-US" i="0" dirty="0">
                              <a:latin typeface="Cambria Math" panose="02040503050406030204" pitchFamily="18" charset="0"/>
                            </a:rPr>
                            <m:t>&gt;</m:t>
                          </m:r>
                        </m:e>
                      </m:d>
                    </m:oMath>
                  </m:oMathPara>
                </a14:m>
                <a:endParaRPr lang="en-US" dirty="0"/>
              </a:p>
            </p:txBody>
          </p:sp>
        </mc:Choice>
        <mc:Fallback>
          <p:sp>
            <p:nvSpPr>
              <p:cNvPr id="8" name="TextBox 7">
                <a:extLst>
                  <a:ext uri="{FF2B5EF4-FFF2-40B4-BE49-F238E27FC236}">
                    <a16:creationId xmlns:a16="http://schemas.microsoft.com/office/drawing/2014/main" id="{59755E5D-18DB-4776-996D-C8DA5F28E858}"/>
                  </a:ext>
                </a:extLst>
              </p:cNvPr>
              <p:cNvSpPr txBox="1">
                <a:spLocks noRot="1" noChangeAspect="1" noMove="1" noResize="1" noEditPoints="1" noAdjustHandles="1" noChangeArrowheads="1" noChangeShapeType="1" noTextEdit="1"/>
              </p:cNvSpPr>
              <p:nvPr/>
            </p:nvSpPr>
            <p:spPr>
              <a:xfrm>
                <a:off x="2131290" y="4262788"/>
                <a:ext cx="4729019" cy="66460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27334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1530D-51A7-0D9B-2840-3B2DF5823921}"/>
              </a:ext>
            </a:extLst>
          </p:cNvPr>
          <p:cNvSpPr>
            <a:spLocks noGrp="1"/>
          </p:cNvSpPr>
          <p:nvPr>
            <p:ph type="title"/>
          </p:nvPr>
        </p:nvSpPr>
        <p:spPr/>
        <p:txBody>
          <a:bodyPr/>
          <a:lstStyle/>
          <a:p>
            <a:r>
              <a:rPr lang="en-US" dirty="0"/>
              <a:t>System architecture</a:t>
            </a:r>
          </a:p>
        </p:txBody>
      </p:sp>
      <p:sp>
        <p:nvSpPr>
          <p:cNvPr id="3" name="Table Placeholder 2">
            <a:extLst>
              <a:ext uri="{FF2B5EF4-FFF2-40B4-BE49-F238E27FC236}">
                <a16:creationId xmlns:a16="http://schemas.microsoft.com/office/drawing/2014/main" id="{C60AE39A-2D6D-6422-DF98-E6C19C26A118}"/>
              </a:ext>
            </a:extLst>
          </p:cNvPr>
          <p:cNvSpPr>
            <a:spLocks noGrp="1"/>
          </p:cNvSpPr>
          <p:nvPr>
            <p:ph type="tbl" sz="quarter" idx="13"/>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98F7F6BB-30C1-1C7E-5887-6937C1B9736F}"/>
              </a:ext>
            </a:extLst>
          </p:cNvPr>
          <p:cNvSpPr>
            <a:spLocks noGrp="1"/>
          </p:cNvSpPr>
          <p:nvPr>
            <p:ph type="sldNum" sz="quarter" idx="12"/>
          </p:nvPr>
        </p:nvSpPr>
        <p:spPr/>
        <p:txBody>
          <a:bodyPr/>
          <a:lstStyle/>
          <a:p>
            <a:fld id="{B5CEABB6-07DC-46E8-9B57-56EC44A396E5}" type="slidenum">
              <a:rPr lang="en-US" smtClean="0"/>
              <a:pPr/>
              <a:t>22</a:t>
            </a:fld>
            <a:endParaRPr lang="en-US" dirty="0"/>
          </a:p>
        </p:txBody>
      </p:sp>
      <p:sp>
        <p:nvSpPr>
          <p:cNvPr id="5" name="Rectangle 4">
            <a:extLst>
              <a:ext uri="{FF2B5EF4-FFF2-40B4-BE49-F238E27FC236}">
                <a16:creationId xmlns:a16="http://schemas.microsoft.com/office/drawing/2014/main" id="{751B39CF-F708-19B7-6E28-F2A38F62A0B5}"/>
              </a:ext>
            </a:extLst>
          </p:cNvPr>
          <p:cNvSpPr/>
          <p:nvPr/>
        </p:nvSpPr>
        <p:spPr>
          <a:xfrm>
            <a:off x="1015998" y="2493231"/>
            <a:ext cx="1856509" cy="1117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Coherent</a:t>
            </a:r>
          </a:p>
          <a:p>
            <a:pPr algn="ctr"/>
            <a:r>
              <a:rPr lang="en-US" dirty="0"/>
              <a:t>Polariton Generation</a:t>
            </a:r>
          </a:p>
        </p:txBody>
      </p:sp>
      <p:sp>
        <p:nvSpPr>
          <p:cNvPr id="6" name="Rectangle 5">
            <a:extLst>
              <a:ext uri="{FF2B5EF4-FFF2-40B4-BE49-F238E27FC236}">
                <a16:creationId xmlns:a16="http://schemas.microsoft.com/office/drawing/2014/main" id="{EF2ED3F9-A7D6-D25F-8674-5162384185A9}"/>
              </a:ext>
            </a:extLst>
          </p:cNvPr>
          <p:cNvSpPr/>
          <p:nvPr/>
        </p:nvSpPr>
        <p:spPr>
          <a:xfrm>
            <a:off x="3108035" y="2278496"/>
            <a:ext cx="387928" cy="16847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a:t>
            </a:r>
          </a:p>
          <a:p>
            <a:pPr algn="ctr"/>
            <a:r>
              <a:rPr lang="en-US" dirty="0"/>
              <a:t>I</a:t>
            </a:r>
          </a:p>
          <a:p>
            <a:pPr algn="ctr"/>
            <a:r>
              <a:rPr lang="en-US" dirty="0"/>
              <a:t>LTER</a:t>
            </a:r>
          </a:p>
        </p:txBody>
      </p:sp>
      <p:sp>
        <p:nvSpPr>
          <p:cNvPr id="7" name="Rectangle 6">
            <a:extLst>
              <a:ext uri="{FF2B5EF4-FFF2-40B4-BE49-F238E27FC236}">
                <a16:creationId xmlns:a16="http://schemas.microsoft.com/office/drawing/2014/main" id="{CE8A0CB2-EE11-C58B-0F84-89C7BD1E06DE}"/>
              </a:ext>
            </a:extLst>
          </p:cNvPr>
          <p:cNvSpPr/>
          <p:nvPr/>
        </p:nvSpPr>
        <p:spPr>
          <a:xfrm>
            <a:off x="3740726" y="2278496"/>
            <a:ext cx="1644072" cy="1117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Electric Field Gate</a:t>
            </a:r>
          </a:p>
        </p:txBody>
      </p:sp>
      <p:sp>
        <p:nvSpPr>
          <p:cNvPr id="8" name="Oval 7">
            <a:extLst>
              <a:ext uri="{FF2B5EF4-FFF2-40B4-BE49-F238E27FC236}">
                <a16:creationId xmlns:a16="http://schemas.microsoft.com/office/drawing/2014/main" id="{4CDDE0E0-25FD-F8DF-139D-7F1F7C7D7141}"/>
              </a:ext>
            </a:extLst>
          </p:cNvPr>
          <p:cNvSpPr/>
          <p:nvPr/>
        </p:nvSpPr>
        <p:spPr>
          <a:xfrm>
            <a:off x="4328466" y="3498273"/>
            <a:ext cx="471055" cy="46499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X</a:t>
            </a:r>
          </a:p>
        </p:txBody>
      </p:sp>
      <p:sp>
        <p:nvSpPr>
          <p:cNvPr id="9" name="Rectangle 8">
            <a:extLst>
              <a:ext uri="{FF2B5EF4-FFF2-40B4-BE49-F238E27FC236}">
                <a16:creationId xmlns:a16="http://schemas.microsoft.com/office/drawing/2014/main" id="{7268163D-2AC6-586E-BD32-48987C4AF487}"/>
              </a:ext>
            </a:extLst>
          </p:cNvPr>
          <p:cNvSpPr/>
          <p:nvPr/>
        </p:nvSpPr>
        <p:spPr>
          <a:xfrm>
            <a:off x="5800436" y="2704707"/>
            <a:ext cx="1754909" cy="1117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Spectroscopic Detection</a:t>
            </a:r>
          </a:p>
        </p:txBody>
      </p:sp>
      <p:cxnSp>
        <p:nvCxnSpPr>
          <p:cNvPr id="11" name="Straight Arrow Connector 10">
            <a:extLst>
              <a:ext uri="{FF2B5EF4-FFF2-40B4-BE49-F238E27FC236}">
                <a16:creationId xmlns:a16="http://schemas.microsoft.com/office/drawing/2014/main" id="{D5A1F862-F3A6-038A-D0F6-928CFB4B1B13}"/>
              </a:ext>
            </a:extLst>
          </p:cNvPr>
          <p:cNvCxnSpPr>
            <a:stCxn id="5" idx="3"/>
          </p:cNvCxnSpPr>
          <p:nvPr/>
        </p:nvCxnSpPr>
        <p:spPr>
          <a:xfrm>
            <a:off x="2872507" y="3052031"/>
            <a:ext cx="2447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C2E524B2-7CCB-90E9-EAB7-95246324E231}"/>
              </a:ext>
            </a:extLst>
          </p:cNvPr>
          <p:cNvCxnSpPr>
            <a:cxnSpLocks/>
          </p:cNvCxnSpPr>
          <p:nvPr/>
        </p:nvCxnSpPr>
        <p:spPr>
          <a:xfrm>
            <a:off x="3506430" y="3452917"/>
            <a:ext cx="811569" cy="31582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1C9ECCF-3A58-2A96-FEF7-351A44283AA3}"/>
              </a:ext>
            </a:extLst>
          </p:cNvPr>
          <p:cNvCxnSpPr>
            <a:cxnSpLocks/>
            <a:stCxn id="7" idx="2"/>
            <a:endCxn id="8" idx="0"/>
          </p:cNvCxnSpPr>
          <p:nvPr/>
        </p:nvCxnSpPr>
        <p:spPr>
          <a:xfrm>
            <a:off x="4562762" y="3396096"/>
            <a:ext cx="1232" cy="1021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D823DC23-02C2-A99E-1931-86AC11DDAF60}"/>
              </a:ext>
            </a:extLst>
          </p:cNvPr>
          <p:cNvCxnSpPr>
            <a:endCxn id="9" idx="1"/>
          </p:cNvCxnSpPr>
          <p:nvPr/>
        </p:nvCxnSpPr>
        <p:spPr>
          <a:xfrm flipV="1">
            <a:off x="4799521" y="3263507"/>
            <a:ext cx="1000915" cy="505239"/>
          </a:xfrm>
          <a:prstGeom prst="bentConnector3">
            <a:avLst>
              <a:gd name="adj1" fmla="val 61996"/>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DB4DD84C-6F63-B017-6728-C7D34C687273}"/>
              </a:ext>
            </a:extLst>
          </p:cNvPr>
          <p:cNvSpPr/>
          <p:nvPr/>
        </p:nvSpPr>
        <p:spPr>
          <a:xfrm>
            <a:off x="9097971" y="3610831"/>
            <a:ext cx="1616364" cy="1117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Programming Layer</a:t>
            </a:r>
          </a:p>
        </p:txBody>
      </p:sp>
      <p:sp>
        <p:nvSpPr>
          <p:cNvPr id="26" name="Rectangle 25">
            <a:extLst>
              <a:ext uri="{FF2B5EF4-FFF2-40B4-BE49-F238E27FC236}">
                <a16:creationId xmlns:a16="http://schemas.microsoft.com/office/drawing/2014/main" id="{7FA950DB-16BA-456D-058A-AC58819B32E7}"/>
              </a:ext>
            </a:extLst>
          </p:cNvPr>
          <p:cNvSpPr/>
          <p:nvPr/>
        </p:nvSpPr>
        <p:spPr>
          <a:xfrm>
            <a:off x="3685307" y="5425288"/>
            <a:ext cx="1754909" cy="4649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Hall Gate</a:t>
            </a:r>
          </a:p>
        </p:txBody>
      </p:sp>
      <p:sp>
        <p:nvSpPr>
          <p:cNvPr id="27" name="Oval 26">
            <a:extLst>
              <a:ext uri="{FF2B5EF4-FFF2-40B4-BE49-F238E27FC236}">
                <a16:creationId xmlns:a16="http://schemas.microsoft.com/office/drawing/2014/main" id="{66F1239B-1FE7-B4FA-DAB8-D9BF4814587D}"/>
              </a:ext>
            </a:extLst>
          </p:cNvPr>
          <p:cNvSpPr/>
          <p:nvPr/>
        </p:nvSpPr>
        <p:spPr>
          <a:xfrm>
            <a:off x="4328466" y="4681625"/>
            <a:ext cx="471055" cy="46499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X</a:t>
            </a:r>
          </a:p>
        </p:txBody>
      </p:sp>
      <p:cxnSp>
        <p:nvCxnSpPr>
          <p:cNvPr id="29" name="Straight Arrow Connector 28">
            <a:extLst>
              <a:ext uri="{FF2B5EF4-FFF2-40B4-BE49-F238E27FC236}">
                <a16:creationId xmlns:a16="http://schemas.microsoft.com/office/drawing/2014/main" id="{F093F960-33B7-0EB3-9AC3-E5A73DC6C17F}"/>
              </a:ext>
            </a:extLst>
          </p:cNvPr>
          <p:cNvCxnSpPr>
            <a:cxnSpLocks/>
            <a:stCxn id="26" idx="0"/>
            <a:endCxn id="27" idx="4"/>
          </p:cNvCxnSpPr>
          <p:nvPr/>
        </p:nvCxnSpPr>
        <p:spPr>
          <a:xfrm flipV="1">
            <a:off x="4562762" y="5146619"/>
            <a:ext cx="1232" cy="278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42D35B5C-C8F7-9269-B379-27F5F89EA1C7}"/>
              </a:ext>
            </a:extLst>
          </p:cNvPr>
          <p:cNvSpPr/>
          <p:nvPr/>
        </p:nvSpPr>
        <p:spPr>
          <a:xfrm>
            <a:off x="5800436" y="4895273"/>
            <a:ext cx="1825108" cy="9950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Photoelectric detection</a:t>
            </a:r>
          </a:p>
        </p:txBody>
      </p:sp>
      <p:cxnSp>
        <p:nvCxnSpPr>
          <p:cNvPr id="37" name="Straight Arrow Connector 36">
            <a:extLst>
              <a:ext uri="{FF2B5EF4-FFF2-40B4-BE49-F238E27FC236}">
                <a16:creationId xmlns:a16="http://schemas.microsoft.com/office/drawing/2014/main" id="{C1CAE1B7-9F5B-D1F1-33FD-E0991FD7EB53}"/>
              </a:ext>
            </a:extLst>
          </p:cNvPr>
          <p:cNvCxnSpPr/>
          <p:nvPr/>
        </p:nvCxnSpPr>
        <p:spPr>
          <a:xfrm>
            <a:off x="5440216" y="5657785"/>
            <a:ext cx="3602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39">
            <a:extLst>
              <a:ext uri="{FF2B5EF4-FFF2-40B4-BE49-F238E27FC236}">
                <a16:creationId xmlns:a16="http://schemas.microsoft.com/office/drawing/2014/main" id="{375DF6F5-3E58-2A9D-90EB-C556464506A1}"/>
              </a:ext>
            </a:extLst>
          </p:cNvPr>
          <p:cNvCxnSpPr>
            <a:stCxn id="9" idx="3"/>
            <a:endCxn id="23" idx="1"/>
          </p:cNvCxnSpPr>
          <p:nvPr/>
        </p:nvCxnSpPr>
        <p:spPr>
          <a:xfrm>
            <a:off x="7555345" y="3263507"/>
            <a:ext cx="1542626" cy="90612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8F0E9A3C-32F2-3DCA-9FE3-1DEDA15A3BC6}"/>
              </a:ext>
            </a:extLst>
          </p:cNvPr>
          <p:cNvCxnSpPr>
            <a:stCxn id="35" idx="3"/>
            <a:endCxn id="23" idx="1"/>
          </p:cNvCxnSpPr>
          <p:nvPr/>
        </p:nvCxnSpPr>
        <p:spPr>
          <a:xfrm flipV="1">
            <a:off x="7625544" y="4256880"/>
            <a:ext cx="1472427" cy="11358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068C0F2F-F715-57FC-DFD7-DF72487ED503}"/>
              </a:ext>
            </a:extLst>
          </p:cNvPr>
          <p:cNvSpPr/>
          <p:nvPr/>
        </p:nvSpPr>
        <p:spPr>
          <a:xfrm>
            <a:off x="1754906" y="5292322"/>
            <a:ext cx="1570181" cy="7341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Photoelectric Current</a:t>
            </a:r>
          </a:p>
        </p:txBody>
      </p:sp>
      <p:cxnSp>
        <p:nvCxnSpPr>
          <p:cNvPr id="45" name="Connector: Elbow 44">
            <a:extLst>
              <a:ext uri="{FF2B5EF4-FFF2-40B4-BE49-F238E27FC236}">
                <a16:creationId xmlns:a16="http://schemas.microsoft.com/office/drawing/2014/main" id="{688D3849-2C02-15B3-A8A1-1A720972043E}"/>
              </a:ext>
            </a:extLst>
          </p:cNvPr>
          <p:cNvCxnSpPr/>
          <p:nvPr/>
        </p:nvCxnSpPr>
        <p:spPr>
          <a:xfrm rot="5400000">
            <a:off x="2163691" y="4084856"/>
            <a:ext cx="1254768" cy="103108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F103334-8905-ABC0-AC81-6777750D6F81}"/>
              </a:ext>
            </a:extLst>
          </p:cNvPr>
          <p:cNvCxnSpPr>
            <a:stCxn id="43" idx="3"/>
            <a:endCxn id="26" idx="1"/>
          </p:cNvCxnSpPr>
          <p:nvPr/>
        </p:nvCxnSpPr>
        <p:spPr>
          <a:xfrm flipV="1">
            <a:off x="3325087" y="5657785"/>
            <a:ext cx="360220" cy="1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148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5D9A-CAF1-8AC3-C01B-DC68C95165F9}"/>
              </a:ext>
            </a:extLst>
          </p:cNvPr>
          <p:cNvSpPr>
            <a:spLocks noGrp="1"/>
          </p:cNvSpPr>
          <p:nvPr>
            <p:ph type="title"/>
          </p:nvPr>
        </p:nvSpPr>
        <p:spPr/>
        <p:txBody>
          <a:bodyPr/>
          <a:lstStyle/>
          <a:p>
            <a:r>
              <a:rPr lang="en-US" dirty="0"/>
              <a:t>Reading polariton qubits</a:t>
            </a:r>
          </a:p>
        </p:txBody>
      </p:sp>
      <p:sp>
        <p:nvSpPr>
          <p:cNvPr id="3" name="Table Placeholder 2">
            <a:extLst>
              <a:ext uri="{FF2B5EF4-FFF2-40B4-BE49-F238E27FC236}">
                <a16:creationId xmlns:a16="http://schemas.microsoft.com/office/drawing/2014/main" id="{44F9A88C-B278-E4E2-F19F-F8889E8404BC}"/>
              </a:ext>
            </a:extLst>
          </p:cNvPr>
          <p:cNvSpPr>
            <a:spLocks noGrp="1"/>
          </p:cNvSpPr>
          <p:nvPr>
            <p:ph type="tbl" sz="quarter" idx="13"/>
          </p:nvPr>
        </p:nvSpPr>
        <p:spPr/>
        <p:txBody>
          <a:bodyPr>
            <a:normAutofit lnSpcReduction="10000"/>
          </a:bodyPr>
          <a:lstStyle/>
          <a:p>
            <a:r>
              <a:rPr lang="en-US" dirty="0"/>
              <a:t>Reading the state of polaritonic qubits, or qubits based on polaritons, is complex but feasible by leveraging the properties of light-matter interactions. Here’s a general overview of how it’s approached:</a:t>
            </a:r>
          </a:p>
          <a:p>
            <a:pPr lvl="1"/>
            <a:r>
              <a:rPr lang="en-US" dirty="0"/>
              <a:t>Optical Measurement: Polaritons are hybrid quasiparticles formed by coupling photons with excitons (electron-hole pairs). Because they involve photons, the state of polaritonic qubits can be read optically, usually by detecting the emitted light. This optical signal carries information about the quantum state of the polariton.	</a:t>
            </a:r>
          </a:p>
        </p:txBody>
      </p:sp>
      <p:sp>
        <p:nvSpPr>
          <p:cNvPr id="4" name="Slide Number Placeholder 3">
            <a:extLst>
              <a:ext uri="{FF2B5EF4-FFF2-40B4-BE49-F238E27FC236}">
                <a16:creationId xmlns:a16="http://schemas.microsoft.com/office/drawing/2014/main" id="{F5639217-F673-A3D0-970B-7D2F54492DD2}"/>
              </a:ext>
            </a:extLst>
          </p:cNvPr>
          <p:cNvSpPr>
            <a:spLocks noGrp="1"/>
          </p:cNvSpPr>
          <p:nvPr>
            <p:ph type="sldNum" sz="quarter" idx="12"/>
          </p:nvPr>
        </p:nvSpPr>
        <p:spPr/>
        <p:txBody>
          <a:bodyPr/>
          <a:lstStyle/>
          <a:p>
            <a:fld id="{B5CEABB6-07DC-46E8-9B57-56EC44A396E5}" type="slidenum">
              <a:rPr lang="en-US" smtClean="0"/>
              <a:pPr/>
              <a:t>23</a:t>
            </a:fld>
            <a:endParaRPr lang="en-US" dirty="0"/>
          </a:p>
        </p:txBody>
      </p:sp>
    </p:spTree>
    <p:extLst>
      <p:ext uri="{BB962C8B-B14F-4D97-AF65-F5344CB8AC3E}">
        <p14:creationId xmlns:p14="http://schemas.microsoft.com/office/powerpoint/2010/main" val="3877773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94E16-5CF4-BA9A-1583-BB116CCC1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A20496-059A-2BCC-5E91-42CC0B855635}"/>
              </a:ext>
            </a:extLst>
          </p:cNvPr>
          <p:cNvSpPr>
            <a:spLocks noGrp="1"/>
          </p:cNvSpPr>
          <p:nvPr>
            <p:ph type="title"/>
          </p:nvPr>
        </p:nvSpPr>
        <p:spPr/>
        <p:txBody>
          <a:bodyPr/>
          <a:lstStyle/>
          <a:p>
            <a:r>
              <a:rPr lang="en-US" dirty="0"/>
              <a:t>Reading polariton qubits</a:t>
            </a:r>
          </a:p>
        </p:txBody>
      </p:sp>
      <p:sp>
        <p:nvSpPr>
          <p:cNvPr id="3" name="Table Placeholder 2">
            <a:extLst>
              <a:ext uri="{FF2B5EF4-FFF2-40B4-BE49-F238E27FC236}">
                <a16:creationId xmlns:a16="http://schemas.microsoft.com/office/drawing/2014/main" id="{DE0D3ACC-B30C-F255-8B9E-236C63ED6793}"/>
              </a:ext>
            </a:extLst>
          </p:cNvPr>
          <p:cNvSpPr>
            <a:spLocks noGrp="1"/>
          </p:cNvSpPr>
          <p:nvPr>
            <p:ph type="tbl" sz="quarter" idx="13"/>
          </p:nvPr>
        </p:nvSpPr>
        <p:spPr/>
        <p:txBody>
          <a:bodyPr>
            <a:normAutofit fontScale="92500" lnSpcReduction="10000"/>
          </a:bodyPr>
          <a:lstStyle/>
          <a:p>
            <a:r>
              <a:rPr lang="en-US" dirty="0"/>
              <a:t>Phase and Intensity Measurements: </a:t>
            </a:r>
          </a:p>
          <a:p>
            <a:pPr lvl="1"/>
            <a:r>
              <a:rPr lang="en-US" dirty="0"/>
              <a:t>Information about the phase and amplitude of the emitted light can reveal the state of the polaritonic qubit. Techniques such as interferometry may be used to measure phase differences, which are crucial for distinguishing qubit states.	</a:t>
            </a:r>
          </a:p>
          <a:p>
            <a:r>
              <a:rPr lang="en-US" dirty="0"/>
              <a:t>Polarization: Polariton states can be manipulated and read using the polarization of light, as different polarization states may correspond to different qubit states. </a:t>
            </a:r>
          </a:p>
          <a:p>
            <a:pPr lvl="1"/>
            <a:r>
              <a:rPr lang="en-US" dirty="0"/>
              <a:t>Circular or linear polarizations can encode different logical states (|0⟩ and |1⟩)</a:t>
            </a:r>
          </a:p>
        </p:txBody>
      </p:sp>
      <p:sp>
        <p:nvSpPr>
          <p:cNvPr id="4" name="Slide Number Placeholder 3">
            <a:extLst>
              <a:ext uri="{FF2B5EF4-FFF2-40B4-BE49-F238E27FC236}">
                <a16:creationId xmlns:a16="http://schemas.microsoft.com/office/drawing/2014/main" id="{A1791D54-4444-5286-3AB4-6B12F883643E}"/>
              </a:ext>
            </a:extLst>
          </p:cNvPr>
          <p:cNvSpPr>
            <a:spLocks noGrp="1"/>
          </p:cNvSpPr>
          <p:nvPr>
            <p:ph type="sldNum" sz="quarter" idx="12"/>
          </p:nvPr>
        </p:nvSpPr>
        <p:spPr/>
        <p:txBody>
          <a:bodyPr/>
          <a:lstStyle/>
          <a:p>
            <a:fld id="{B5CEABB6-07DC-46E8-9B57-56EC44A396E5}" type="slidenum">
              <a:rPr lang="en-US" smtClean="0"/>
              <a:pPr/>
              <a:t>24</a:t>
            </a:fld>
            <a:endParaRPr lang="en-US" dirty="0"/>
          </a:p>
        </p:txBody>
      </p:sp>
    </p:spTree>
    <p:extLst>
      <p:ext uri="{BB962C8B-B14F-4D97-AF65-F5344CB8AC3E}">
        <p14:creationId xmlns:p14="http://schemas.microsoft.com/office/powerpoint/2010/main" val="827129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E36E3-9A03-540F-7EEF-B59B0EABA6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785C78-01CE-66A7-28E4-784E741207F0}"/>
              </a:ext>
            </a:extLst>
          </p:cNvPr>
          <p:cNvSpPr>
            <a:spLocks noGrp="1"/>
          </p:cNvSpPr>
          <p:nvPr>
            <p:ph type="title"/>
          </p:nvPr>
        </p:nvSpPr>
        <p:spPr/>
        <p:txBody>
          <a:bodyPr/>
          <a:lstStyle/>
          <a:p>
            <a:r>
              <a:rPr lang="en-US" dirty="0"/>
              <a:t>Reading polariton qubits</a:t>
            </a:r>
          </a:p>
        </p:txBody>
      </p:sp>
      <p:sp>
        <p:nvSpPr>
          <p:cNvPr id="3" name="Table Placeholder 2">
            <a:extLst>
              <a:ext uri="{FF2B5EF4-FFF2-40B4-BE49-F238E27FC236}">
                <a16:creationId xmlns:a16="http://schemas.microsoft.com/office/drawing/2014/main" id="{5E40B171-5259-77BC-B03E-00A8A1DC47E4}"/>
              </a:ext>
            </a:extLst>
          </p:cNvPr>
          <p:cNvSpPr>
            <a:spLocks noGrp="1"/>
          </p:cNvSpPr>
          <p:nvPr>
            <p:ph type="tbl" sz="quarter" idx="13"/>
          </p:nvPr>
        </p:nvSpPr>
        <p:spPr/>
        <p:txBody>
          <a:bodyPr>
            <a:normAutofit fontScale="92500" lnSpcReduction="20000"/>
          </a:bodyPr>
          <a:lstStyle/>
          <a:p>
            <a:r>
              <a:rPr lang="en-US" dirty="0"/>
              <a:t>Resonant and Non-resonant Excitation: To read qubit states without significantly disturbing them, resonant excitation methods can probe specific polariton energy levels associated with the qubit states. </a:t>
            </a:r>
          </a:p>
          <a:p>
            <a:r>
              <a:rPr lang="en-US" dirty="0"/>
              <a:t>Non-resonant methods, meanwhile, can help in detecting relaxation dynamics and population differences.</a:t>
            </a:r>
          </a:p>
          <a:p>
            <a:r>
              <a:rPr lang="en-US" dirty="0"/>
              <a:t>Spectroscopy: Techniques like photoluminescence spectroscopy can analyze the spectrum of emitted light from the polariton system, providing insight into the energy states. This spectral information helps determine the qubit’s superposition or mixed state.</a:t>
            </a:r>
          </a:p>
        </p:txBody>
      </p:sp>
      <p:sp>
        <p:nvSpPr>
          <p:cNvPr id="4" name="Slide Number Placeholder 3">
            <a:extLst>
              <a:ext uri="{FF2B5EF4-FFF2-40B4-BE49-F238E27FC236}">
                <a16:creationId xmlns:a16="http://schemas.microsoft.com/office/drawing/2014/main" id="{51BDEAF1-DFC4-475D-D6BE-2E84CCDF823E}"/>
              </a:ext>
            </a:extLst>
          </p:cNvPr>
          <p:cNvSpPr>
            <a:spLocks noGrp="1"/>
          </p:cNvSpPr>
          <p:nvPr>
            <p:ph type="sldNum" sz="quarter" idx="12"/>
          </p:nvPr>
        </p:nvSpPr>
        <p:spPr/>
        <p:txBody>
          <a:bodyPr/>
          <a:lstStyle/>
          <a:p>
            <a:fld id="{B5CEABB6-07DC-46E8-9B57-56EC44A396E5}" type="slidenum">
              <a:rPr lang="en-US" smtClean="0"/>
              <a:pPr/>
              <a:t>25</a:t>
            </a:fld>
            <a:endParaRPr lang="en-US" dirty="0"/>
          </a:p>
        </p:txBody>
      </p:sp>
    </p:spTree>
    <p:extLst>
      <p:ext uri="{BB962C8B-B14F-4D97-AF65-F5344CB8AC3E}">
        <p14:creationId xmlns:p14="http://schemas.microsoft.com/office/powerpoint/2010/main" val="4199994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C4CC3-B133-40FD-5CF5-C8824D9AE9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88F51-BD5D-9462-D671-D90015CCBD6C}"/>
              </a:ext>
            </a:extLst>
          </p:cNvPr>
          <p:cNvSpPr>
            <a:spLocks noGrp="1"/>
          </p:cNvSpPr>
          <p:nvPr>
            <p:ph type="title"/>
          </p:nvPr>
        </p:nvSpPr>
        <p:spPr/>
        <p:txBody>
          <a:bodyPr/>
          <a:lstStyle/>
          <a:p>
            <a:r>
              <a:rPr lang="en-US" dirty="0"/>
              <a:t>Reading polariton qubits</a:t>
            </a:r>
          </a:p>
        </p:txBody>
      </p:sp>
      <p:sp>
        <p:nvSpPr>
          <p:cNvPr id="3" name="Table Placeholder 2">
            <a:extLst>
              <a:ext uri="{FF2B5EF4-FFF2-40B4-BE49-F238E27FC236}">
                <a16:creationId xmlns:a16="http://schemas.microsoft.com/office/drawing/2014/main" id="{9193ABCC-7331-6165-0837-4EA0B4DAE39D}"/>
              </a:ext>
            </a:extLst>
          </p:cNvPr>
          <p:cNvSpPr>
            <a:spLocks noGrp="1"/>
          </p:cNvSpPr>
          <p:nvPr>
            <p:ph type="tbl" sz="quarter" idx="13"/>
          </p:nvPr>
        </p:nvSpPr>
        <p:spPr/>
        <p:txBody>
          <a:bodyPr>
            <a:normAutofit/>
          </a:bodyPr>
          <a:lstStyle/>
          <a:p>
            <a:r>
              <a:rPr lang="en-US" dirty="0"/>
              <a:t>The field of polaritonic qubits is relatively new, and advancements are ongoing. The primary challenge in reading polaritonic qubits lies in minimizing measurement-induced disturbance while accurately retrieving state information, which is critical for preserving coherence and fidelity in quantum computation.</a:t>
            </a:r>
          </a:p>
        </p:txBody>
      </p:sp>
      <p:sp>
        <p:nvSpPr>
          <p:cNvPr id="4" name="Slide Number Placeholder 3">
            <a:extLst>
              <a:ext uri="{FF2B5EF4-FFF2-40B4-BE49-F238E27FC236}">
                <a16:creationId xmlns:a16="http://schemas.microsoft.com/office/drawing/2014/main" id="{A65E41C7-436D-0AD4-0EE9-53D83BC516A8}"/>
              </a:ext>
            </a:extLst>
          </p:cNvPr>
          <p:cNvSpPr>
            <a:spLocks noGrp="1"/>
          </p:cNvSpPr>
          <p:nvPr>
            <p:ph type="sldNum" sz="quarter" idx="12"/>
          </p:nvPr>
        </p:nvSpPr>
        <p:spPr/>
        <p:txBody>
          <a:bodyPr/>
          <a:lstStyle/>
          <a:p>
            <a:fld id="{B5CEABB6-07DC-46E8-9B57-56EC44A396E5}" type="slidenum">
              <a:rPr lang="en-US" smtClean="0"/>
              <a:pPr/>
              <a:t>26</a:t>
            </a:fld>
            <a:endParaRPr lang="en-US" dirty="0"/>
          </a:p>
        </p:txBody>
      </p:sp>
    </p:spTree>
    <p:extLst>
      <p:ext uri="{BB962C8B-B14F-4D97-AF65-F5344CB8AC3E}">
        <p14:creationId xmlns:p14="http://schemas.microsoft.com/office/powerpoint/2010/main" val="1830957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BFA77-DF20-BD29-943A-8923B84F0FE4}"/>
              </a:ext>
            </a:extLst>
          </p:cNvPr>
          <p:cNvSpPr>
            <a:spLocks noGrp="1"/>
          </p:cNvSpPr>
          <p:nvPr>
            <p:ph type="title"/>
          </p:nvPr>
        </p:nvSpPr>
        <p:spPr/>
        <p:txBody>
          <a:bodyPr/>
          <a:lstStyle/>
          <a:p>
            <a:r>
              <a:rPr lang="en-US" dirty="0"/>
              <a:t>Deciphering qubit state from photo-luminescence</a:t>
            </a:r>
          </a:p>
        </p:txBody>
      </p:sp>
      <p:sp>
        <p:nvSpPr>
          <p:cNvPr id="3" name="Table Placeholder 2">
            <a:extLst>
              <a:ext uri="{FF2B5EF4-FFF2-40B4-BE49-F238E27FC236}">
                <a16:creationId xmlns:a16="http://schemas.microsoft.com/office/drawing/2014/main" id="{A9718D88-32CB-EC12-456D-A885C6DDFF6A}"/>
              </a:ext>
            </a:extLst>
          </p:cNvPr>
          <p:cNvSpPr>
            <a:spLocks noGrp="1"/>
          </p:cNvSpPr>
          <p:nvPr>
            <p:ph type="tbl" sz="quarter" idx="13"/>
          </p:nvPr>
        </p:nvSpPr>
        <p:spPr/>
        <p:txBody>
          <a:bodyPr>
            <a:normAutofit fontScale="85000" lnSpcReduction="20000"/>
          </a:bodyPr>
          <a:lstStyle/>
          <a:p>
            <a:r>
              <a:rPr lang="en-US" dirty="0"/>
              <a:t>Determining the qubit state from the intensity of the emitted photoluminescence involves analyzing the relationship between the photoluminescence signal and the occupation or population of the polariton states associated with the qubit’s logical states, often labeled |0⟩ and |1⟩.</a:t>
            </a:r>
          </a:p>
          <a:p>
            <a:r>
              <a:rPr lang="en-US" dirty="0"/>
              <a:t>Here’s how this process typically works:</a:t>
            </a:r>
          </a:p>
          <a:p>
            <a:pPr lvl="1"/>
            <a:r>
              <a:rPr lang="en-US" dirty="0"/>
              <a:t>Establishing the Qubit Basis: In a polaritonic qubit, the states |0⟩ and |1⟩ might correspond to different energy levels or configurations of the polariton system. For example, one state could represent a lower energy level (ground state or lower polariton) while the other represents a higher energy level (excited state or upper polariton).	</a:t>
            </a:r>
          </a:p>
        </p:txBody>
      </p:sp>
      <p:sp>
        <p:nvSpPr>
          <p:cNvPr id="4" name="Slide Number Placeholder 3">
            <a:extLst>
              <a:ext uri="{FF2B5EF4-FFF2-40B4-BE49-F238E27FC236}">
                <a16:creationId xmlns:a16="http://schemas.microsoft.com/office/drawing/2014/main" id="{15624087-BE84-BCB8-7241-88147AE71266}"/>
              </a:ext>
            </a:extLst>
          </p:cNvPr>
          <p:cNvSpPr>
            <a:spLocks noGrp="1"/>
          </p:cNvSpPr>
          <p:nvPr>
            <p:ph type="sldNum" sz="quarter" idx="12"/>
          </p:nvPr>
        </p:nvSpPr>
        <p:spPr/>
        <p:txBody>
          <a:bodyPr/>
          <a:lstStyle/>
          <a:p>
            <a:fld id="{B5CEABB6-07DC-46E8-9B57-56EC44A396E5}" type="slidenum">
              <a:rPr lang="en-US" smtClean="0"/>
              <a:pPr/>
              <a:t>27</a:t>
            </a:fld>
            <a:endParaRPr lang="en-US" dirty="0"/>
          </a:p>
        </p:txBody>
      </p:sp>
    </p:spTree>
    <p:extLst>
      <p:ext uri="{BB962C8B-B14F-4D97-AF65-F5344CB8AC3E}">
        <p14:creationId xmlns:p14="http://schemas.microsoft.com/office/powerpoint/2010/main" val="3063306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D3EE2-3AAB-6922-79FA-4AB069C54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D1D4A3-31EC-FB1D-E1E5-72F2EDC0ECD4}"/>
              </a:ext>
            </a:extLst>
          </p:cNvPr>
          <p:cNvSpPr>
            <a:spLocks noGrp="1"/>
          </p:cNvSpPr>
          <p:nvPr>
            <p:ph type="title"/>
          </p:nvPr>
        </p:nvSpPr>
        <p:spPr/>
        <p:txBody>
          <a:bodyPr/>
          <a:lstStyle/>
          <a:p>
            <a:r>
              <a:rPr lang="en-US" dirty="0"/>
              <a:t>Deciphering qubit state from photo-luminescence</a:t>
            </a:r>
          </a:p>
        </p:txBody>
      </p:sp>
      <p:sp>
        <p:nvSpPr>
          <p:cNvPr id="3" name="Table Placeholder 2">
            <a:extLst>
              <a:ext uri="{FF2B5EF4-FFF2-40B4-BE49-F238E27FC236}">
                <a16:creationId xmlns:a16="http://schemas.microsoft.com/office/drawing/2014/main" id="{BC1ABE20-9A24-9957-8795-6F547E10B72B}"/>
              </a:ext>
            </a:extLst>
          </p:cNvPr>
          <p:cNvSpPr>
            <a:spLocks noGrp="1"/>
          </p:cNvSpPr>
          <p:nvPr>
            <p:ph type="tbl" sz="quarter" idx="13"/>
          </p:nvPr>
        </p:nvSpPr>
        <p:spPr/>
        <p:txBody>
          <a:bodyPr>
            <a:normAutofit/>
          </a:bodyPr>
          <a:lstStyle/>
          <a:p>
            <a:r>
              <a:rPr lang="en-US" dirty="0"/>
              <a:t>Intensity as an Indicator of Occupation: </a:t>
            </a:r>
          </a:p>
          <a:p>
            <a:pPr lvl="1"/>
            <a:r>
              <a:rPr lang="en-US" dirty="0"/>
              <a:t>The intensity of photoluminescence at specific energies or wavelengths can be correlated with the population of these states. When the polaritonic qubit is in the |1⟩ state (higher-energy polariton), it may emit photoluminescence with higher intensity at a particular wavelength corresponding to that energy level. </a:t>
            </a:r>
          </a:p>
          <a:p>
            <a:pPr lvl="1"/>
            <a:r>
              <a:rPr lang="en-US" dirty="0"/>
              <a:t>If it’s in the |0⟩ state (lower-energy polariton), the intensity may be lower or at a different wavelength.</a:t>
            </a:r>
          </a:p>
        </p:txBody>
      </p:sp>
      <p:sp>
        <p:nvSpPr>
          <p:cNvPr id="4" name="Slide Number Placeholder 3">
            <a:extLst>
              <a:ext uri="{FF2B5EF4-FFF2-40B4-BE49-F238E27FC236}">
                <a16:creationId xmlns:a16="http://schemas.microsoft.com/office/drawing/2014/main" id="{C8373859-3FBD-3711-5394-115BC4757DA2}"/>
              </a:ext>
            </a:extLst>
          </p:cNvPr>
          <p:cNvSpPr>
            <a:spLocks noGrp="1"/>
          </p:cNvSpPr>
          <p:nvPr>
            <p:ph type="sldNum" sz="quarter" idx="12"/>
          </p:nvPr>
        </p:nvSpPr>
        <p:spPr/>
        <p:txBody>
          <a:bodyPr/>
          <a:lstStyle/>
          <a:p>
            <a:fld id="{B5CEABB6-07DC-46E8-9B57-56EC44A396E5}" type="slidenum">
              <a:rPr lang="en-US" smtClean="0"/>
              <a:pPr/>
              <a:t>28</a:t>
            </a:fld>
            <a:endParaRPr lang="en-US" dirty="0"/>
          </a:p>
        </p:txBody>
      </p:sp>
    </p:spTree>
    <p:extLst>
      <p:ext uri="{BB962C8B-B14F-4D97-AF65-F5344CB8AC3E}">
        <p14:creationId xmlns:p14="http://schemas.microsoft.com/office/powerpoint/2010/main" val="3541594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7B8C6-5811-96FE-B14E-40B31FAD80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806EA8-96E8-179D-4AAC-4AAE6441ECD2}"/>
              </a:ext>
            </a:extLst>
          </p:cNvPr>
          <p:cNvSpPr>
            <a:spLocks noGrp="1"/>
          </p:cNvSpPr>
          <p:nvPr>
            <p:ph type="title"/>
          </p:nvPr>
        </p:nvSpPr>
        <p:spPr/>
        <p:txBody>
          <a:bodyPr/>
          <a:lstStyle/>
          <a:p>
            <a:r>
              <a:rPr lang="en-US" dirty="0"/>
              <a:t>Deciphering qubit state from photo-luminescence</a:t>
            </a:r>
          </a:p>
        </p:txBody>
      </p:sp>
      <p:sp>
        <p:nvSpPr>
          <p:cNvPr id="3" name="Table Placeholder 2">
            <a:extLst>
              <a:ext uri="{FF2B5EF4-FFF2-40B4-BE49-F238E27FC236}">
                <a16:creationId xmlns:a16="http://schemas.microsoft.com/office/drawing/2014/main" id="{C08493A6-BE2A-9824-75D8-853ECDD9F012}"/>
              </a:ext>
            </a:extLst>
          </p:cNvPr>
          <p:cNvSpPr>
            <a:spLocks noGrp="1"/>
          </p:cNvSpPr>
          <p:nvPr>
            <p:ph type="tbl" sz="quarter" idx="13"/>
          </p:nvPr>
        </p:nvSpPr>
        <p:spPr/>
        <p:txBody>
          <a:bodyPr>
            <a:normAutofit fontScale="85000" lnSpcReduction="10000"/>
          </a:bodyPr>
          <a:lstStyle/>
          <a:p>
            <a:r>
              <a:rPr lang="en-US" dirty="0"/>
              <a:t>Spectral Filtering: </a:t>
            </a:r>
          </a:p>
          <a:p>
            <a:pPr lvl="1"/>
            <a:r>
              <a:rPr lang="en-US" dirty="0"/>
              <a:t>By using spectral filters or monochromators, it’s possible to isolate the photoluminescence emitted by each specific state. </a:t>
            </a:r>
          </a:p>
          <a:p>
            <a:pPr lvl="1"/>
            <a:r>
              <a:rPr lang="en-US" dirty="0"/>
              <a:t>Measuring the intensity at these filtered wavelengths helps identify which qubit state (|0⟩ or |1⟩) is occupied based on how much light is emitted.</a:t>
            </a:r>
          </a:p>
          <a:p>
            <a:r>
              <a:rPr lang="en-US" dirty="0"/>
              <a:t>Calibration: </a:t>
            </a:r>
          </a:p>
          <a:p>
            <a:pPr lvl="1"/>
            <a:r>
              <a:rPr lang="en-US" dirty="0"/>
              <a:t>Establish a baseline by measuring the photoluminescence intensities when the qubit is intentionally prepared in a known |0⟩ state and then in a known |1⟩ state. </a:t>
            </a:r>
          </a:p>
          <a:p>
            <a:pPr lvl="1"/>
            <a:r>
              <a:rPr lang="en-US" dirty="0"/>
              <a:t>It provides reference intensity levels for interpreting intermediate or unknown states.</a:t>
            </a:r>
          </a:p>
        </p:txBody>
      </p:sp>
      <p:sp>
        <p:nvSpPr>
          <p:cNvPr id="4" name="Slide Number Placeholder 3">
            <a:extLst>
              <a:ext uri="{FF2B5EF4-FFF2-40B4-BE49-F238E27FC236}">
                <a16:creationId xmlns:a16="http://schemas.microsoft.com/office/drawing/2014/main" id="{CA75F275-077C-B652-36D2-A09CB2DA4521}"/>
              </a:ext>
            </a:extLst>
          </p:cNvPr>
          <p:cNvSpPr>
            <a:spLocks noGrp="1"/>
          </p:cNvSpPr>
          <p:nvPr>
            <p:ph type="sldNum" sz="quarter" idx="12"/>
          </p:nvPr>
        </p:nvSpPr>
        <p:spPr/>
        <p:txBody>
          <a:bodyPr/>
          <a:lstStyle/>
          <a:p>
            <a:fld id="{B5CEABB6-07DC-46E8-9B57-56EC44A396E5}" type="slidenum">
              <a:rPr lang="en-US" smtClean="0"/>
              <a:pPr/>
              <a:t>29</a:t>
            </a:fld>
            <a:endParaRPr lang="en-US" dirty="0"/>
          </a:p>
        </p:txBody>
      </p:sp>
    </p:spTree>
    <p:extLst>
      <p:ext uri="{BB962C8B-B14F-4D97-AF65-F5344CB8AC3E}">
        <p14:creationId xmlns:p14="http://schemas.microsoft.com/office/powerpoint/2010/main" val="16270874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82CE2-993C-35FA-72EF-366194B9A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9BEEB-A649-808C-03FC-AE4B87542D3C}"/>
              </a:ext>
            </a:extLst>
          </p:cNvPr>
          <p:cNvSpPr>
            <a:spLocks noGrp="1"/>
          </p:cNvSpPr>
          <p:nvPr>
            <p:ph type="title"/>
          </p:nvPr>
        </p:nvSpPr>
        <p:spPr/>
        <p:txBody>
          <a:bodyPr/>
          <a:lstStyle/>
          <a:p>
            <a:r>
              <a:rPr lang="en-US" dirty="0"/>
              <a:t>Deciphering qubit state from photo-luminescence</a:t>
            </a:r>
          </a:p>
        </p:txBody>
      </p:sp>
      <p:sp>
        <p:nvSpPr>
          <p:cNvPr id="3" name="Table Placeholder 2">
            <a:extLst>
              <a:ext uri="{FF2B5EF4-FFF2-40B4-BE49-F238E27FC236}">
                <a16:creationId xmlns:a16="http://schemas.microsoft.com/office/drawing/2014/main" id="{D819B472-0850-0714-BAD6-9519D21D0422}"/>
              </a:ext>
            </a:extLst>
          </p:cNvPr>
          <p:cNvSpPr>
            <a:spLocks noGrp="1"/>
          </p:cNvSpPr>
          <p:nvPr>
            <p:ph type="tbl" sz="quarter" idx="13"/>
          </p:nvPr>
        </p:nvSpPr>
        <p:spPr/>
        <p:txBody>
          <a:bodyPr>
            <a:normAutofit lnSpcReduction="10000"/>
          </a:bodyPr>
          <a:lstStyle/>
          <a:p>
            <a:r>
              <a:rPr lang="en-US" dirty="0"/>
              <a:t>Superposition States: </a:t>
            </a:r>
          </a:p>
          <a:p>
            <a:r>
              <a:rPr lang="en-US" dirty="0"/>
              <a:t>For a polaritonic qubit in a superposition (e.g., a mixture of |0⟩ and |1⟩), the intensity may be a weighted average of the intensities associated with |0⟩ and |1⟩. </a:t>
            </a:r>
          </a:p>
          <a:p>
            <a:r>
              <a:rPr lang="en-US" dirty="0"/>
              <a:t>In such cases, the measured intensity can indicate the probability distribution between the states but may require more sophisticated analysis, potentially with phase-sensitive detection.	</a:t>
            </a:r>
          </a:p>
        </p:txBody>
      </p:sp>
      <p:sp>
        <p:nvSpPr>
          <p:cNvPr id="4" name="Slide Number Placeholder 3">
            <a:extLst>
              <a:ext uri="{FF2B5EF4-FFF2-40B4-BE49-F238E27FC236}">
                <a16:creationId xmlns:a16="http://schemas.microsoft.com/office/drawing/2014/main" id="{3BB0BB74-14CA-1C12-65E0-3A938BC8F312}"/>
              </a:ext>
            </a:extLst>
          </p:cNvPr>
          <p:cNvSpPr>
            <a:spLocks noGrp="1"/>
          </p:cNvSpPr>
          <p:nvPr>
            <p:ph type="sldNum" sz="quarter" idx="12"/>
          </p:nvPr>
        </p:nvSpPr>
        <p:spPr/>
        <p:txBody>
          <a:bodyPr/>
          <a:lstStyle/>
          <a:p>
            <a:fld id="{B5CEABB6-07DC-46E8-9B57-56EC44A396E5}" type="slidenum">
              <a:rPr lang="en-US" smtClean="0"/>
              <a:pPr/>
              <a:t>30</a:t>
            </a:fld>
            <a:endParaRPr lang="en-US" dirty="0"/>
          </a:p>
        </p:txBody>
      </p:sp>
    </p:spTree>
    <p:extLst>
      <p:ext uri="{BB962C8B-B14F-4D97-AF65-F5344CB8AC3E}">
        <p14:creationId xmlns:p14="http://schemas.microsoft.com/office/powerpoint/2010/main" val="1966454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CF750-47FD-093B-B116-4C5E3C7BF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E8C53E-1E06-B6D5-CA9B-0C1349E21983}"/>
              </a:ext>
            </a:extLst>
          </p:cNvPr>
          <p:cNvSpPr>
            <a:spLocks noGrp="1"/>
          </p:cNvSpPr>
          <p:nvPr>
            <p:ph type="title"/>
          </p:nvPr>
        </p:nvSpPr>
        <p:spPr/>
        <p:txBody>
          <a:bodyPr/>
          <a:lstStyle/>
          <a:p>
            <a:r>
              <a:rPr lang="en-US" dirty="0"/>
              <a:t>Deciphering qubit state from photo-luminescence</a:t>
            </a:r>
          </a:p>
        </p:txBody>
      </p:sp>
      <p:sp>
        <p:nvSpPr>
          <p:cNvPr id="3" name="Table Placeholder 2">
            <a:extLst>
              <a:ext uri="{FF2B5EF4-FFF2-40B4-BE49-F238E27FC236}">
                <a16:creationId xmlns:a16="http://schemas.microsoft.com/office/drawing/2014/main" id="{8BA92186-3472-170E-CF54-30225B51A135}"/>
              </a:ext>
            </a:extLst>
          </p:cNvPr>
          <p:cNvSpPr>
            <a:spLocks noGrp="1"/>
          </p:cNvSpPr>
          <p:nvPr>
            <p:ph type="tbl" sz="quarter" idx="13"/>
          </p:nvPr>
        </p:nvSpPr>
        <p:spPr/>
        <p:txBody>
          <a:bodyPr>
            <a:normAutofit fontScale="92500" lnSpcReduction="20000"/>
          </a:bodyPr>
          <a:lstStyle/>
          <a:p>
            <a:r>
              <a:rPr lang="en-US" dirty="0"/>
              <a:t>Decay Dynamics:</a:t>
            </a:r>
          </a:p>
          <a:p>
            <a:pPr lvl="1"/>
            <a:r>
              <a:rPr lang="en-US" dirty="0"/>
              <a:t>Polariton lifetimes are generally short, so the decay rate of the photoluminescence can also carry information about the qubit’s state. </a:t>
            </a:r>
          </a:p>
          <a:p>
            <a:pPr lvl="1"/>
            <a:r>
              <a:rPr lang="en-US" dirty="0"/>
              <a:t>Measuring the intensity as a function of time can offer clues about the energy levels and occupation states of the polaritons, helping further distinguish |0⟩ and |1⟩.</a:t>
            </a:r>
          </a:p>
          <a:p>
            <a:pPr lvl="1"/>
            <a:r>
              <a:rPr lang="en-US" dirty="0"/>
              <a:t>Through these techniques, researchers can deduce the qubit state from the photoluminescence intensity. </a:t>
            </a:r>
          </a:p>
          <a:p>
            <a:pPr lvl="2"/>
            <a:r>
              <a:rPr lang="en-US" dirty="0"/>
              <a:t>However, the process requires precision to distinguish between states accurately without perturbing the quantum system more than necessary.</a:t>
            </a:r>
          </a:p>
        </p:txBody>
      </p:sp>
      <p:sp>
        <p:nvSpPr>
          <p:cNvPr id="4" name="Slide Number Placeholder 3">
            <a:extLst>
              <a:ext uri="{FF2B5EF4-FFF2-40B4-BE49-F238E27FC236}">
                <a16:creationId xmlns:a16="http://schemas.microsoft.com/office/drawing/2014/main" id="{ADFCDB63-2B98-7B99-99FC-D0F150434466}"/>
              </a:ext>
            </a:extLst>
          </p:cNvPr>
          <p:cNvSpPr>
            <a:spLocks noGrp="1"/>
          </p:cNvSpPr>
          <p:nvPr>
            <p:ph type="sldNum" sz="quarter" idx="12"/>
          </p:nvPr>
        </p:nvSpPr>
        <p:spPr/>
        <p:txBody>
          <a:bodyPr/>
          <a:lstStyle/>
          <a:p>
            <a:fld id="{B5CEABB6-07DC-46E8-9B57-56EC44A396E5}" type="slidenum">
              <a:rPr lang="en-US" smtClean="0"/>
              <a:pPr/>
              <a:t>31</a:t>
            </a:fld>
            <a:endParaRPr lang="en-US" dirty="0"/>
          </a:p>
        </p:txBody>
      </p:sp>
    </p:spTree>
    <p:extLst>
      <p:ext uri="{BB962C8B-B14F-4D97-AF65-F5344CB8AC3E}">
        <p14:creationId xmlns:p14="http://schemas.microsoft.com/office/powerpoint/2010/main" val="1878769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CEBD3-D657-DEDA-5A6B-D25D9DCEF2CF}"/>
              </a:ext>
            </a:extLst>
          </p:cNvPr>
          <p:cNvSpPr>
            <a:spLocks noGrp="1"/>
          </p:cNvSpPr>
          <p:nvPr>
            <p:ph type="title"/>
          </p:nvPr>
        </p:nvSpPr>
        <p:spPr/>
        <p:txBody>
          <a:bodyPr/>
          <a:lstStyle/>
          <a:p>
            <a:r>
              <a:rPr lang="en-US" dirty="0"/>
              <a:t>Building	 gates</a:t>
            </a:r>
          </a:p>
        </p:txBody>
      </p:sp>
      <p:sp>
        <p:nvSpPr>
          <p:cNvPr id="3" name="Table Placeholder 2">
            <a:extLst>
              <a:ext uri="{FF2B5EF4-FFF2-40B4-BE49-F238E27FC236}">
                <a16:creationId xmlns:a16="http://schemas.microsoft.com/office/drawing/2014/main" id="{CE467551-7899-FDBA-8E66-E877231DD4D6}"/>
              </a:ext>
            </a:extLst>
          </p:cNvPr>
          <p:cNvSpPr>
            <a:spLocks noGrp="1"/>
          </p:cNvSpPr>
          <p:nvPr>
            <p:ph type="tbl" sz="quarter" idx="13"/>
          </p:nvPr>
        </p:nvSpPr>
        <p:spPr/>
        <p:txBody>
          <a:bodyPr>
            <a:normAutofit fontScale="85000" lnSpcReduction="20000"/>
          </a:bodyPr>
          <a:lstStyle/>
          <a:p>
            <a:r>
              <a:rPr lang="en-US" dirty="0"/>
              <a:t>Light-matter interactions and nonlinearities of polaritons to perform controlled quantum operations. </a:t>
            </a:r>
          </a:p>
          <a:p>
            <a:r>
              <a:rPr lang="en-US" dirty="0"/>
              <a:t>Rabi Oscillations for Single-Qubit Gates</a:t>
            </a:r>
          </a:p>
          <a:p>
            <a:pPr lvl="1"/>
            <a:r>
              <a:rPr lang="en-US" dirty="0"/>
              <a:t>Mechanism: Rabi oscillations are induced by applying an external laser field that couples two polariton states (e.g., |0⟩ and |1⟩) at a specific resonant frequency. By controlling the pulse duration and amplitude, one can control the rotation angle on the Bloch sphere, enabling gates like the Pauli-X, Y, and Z gates (corresponding to bit-flip and phase-shift operations) and arbitrary rotations. </a:t>
            </a:r>
          </a:p>
          <a:p>
            <a:pPr lvl="1"/>
            <a:r>
              <a:rPr lang="en-US" dirty="0"/>
              <a:t>Applications: Single-qubit gates, such as the Hadamard (H), Pauli (X, Y, Z), and arbitrary rotations (Rx, Ry, Rz), can be constructed by carefully tuning these oscillations to achieve desired rotations.</a:t>
            </a:r>
          </a:p>
        </p:txBody>
      </p:sp>
      <p:sp>
        <p:nvSpPr>
          <p:cNvPr id="4" name="Slide Number Placeholder 3">
            <a:extLst>
              <a:ext uri="{FF2B5EF4-FFF2-40B4-BE49-F238E27FC236}">
                <a16:creationId xmlns:a16="http://schemas.microsoft.com/office/drawing/2014/main" id="{E48DF8DD-B1B4-4CDD-A187-A2D8D3F1B6E0}"/>
              </a:ext>
            </a:extLst>
          </p:cNvPr>
          <p:cNvSpPr>
            <a:spLocks noGrp="1"/>
          </p:cNvSpPr>
          <p:nvPr>
            <p:ph type="sldNum" sz="quarter" idx="12"/>
          </p:nvPr>
        </p:nvSpPr>
        <p:spPr/>
        <p:txBody>
          <a:bodyPr/>
          <a:lstStyle/>
          <a:p>
            <a:fld id="{B5CEABB6-07DC-46E8-9B57-56EC44A396E5}" type="slidenum">
              <a:rPr lang="en-US" smtClean="0"/>
              <a:pPr/>
              <a:t>32</a:t>
            </a:fld>
            <a:endParaRPr lang="en-US" dirty="0"/>
          </a:p>
        </p:txBody>
      </p:sp>
    </p:spTree>
    <p:extLst>
      <p:ext uri="{BB962C8B-B14F-4D97-AF65-F5344CB8AC3E}">
        <p14:creationId xmlns:p14="http://schemas.microsoft.com/office/powerpoint/2010/main" val="10536449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BE89C-5D62-246A-437A-B886F8690BF8}"/>
              </a:ext>
            </a:extLst>
          </p:cNvPr>
          <p:cNvSpPr>
            <a:spLocks noGrp="1"/>
          </p:cNvSpPr>
          <p:nvPr>
            <p:ph type="title"/>
          </p:nvPr>
        </p:nvSpPr>
        <p:spPr/>
        <p:txBody>
          <a:bodyPr/>
          <a:lstStyle/>
          <a:p>
            <a:r>
              <a:rPr lang="en-US" dirty="0"/>
              <a:t>Building Gates- 2 qubits</a:t>
            </a:r>
          </a:p>
        </p:txBody>
      </p:sp>
      <p:sp>
        <p:nvSpPr>
          <p:cNvPr id="3" name="Table Placeholder 2">
            <a:extLst>
              <a:ext uri="{FF2B5EF4-FFF2-40B4-BE49-F238E27FC236}">
                <a16:creationId xmlns:a16="http://schemas.microsoft.com/office/drawing/2014/main" id="{8BA18110-819E-D8ED-3251-E0120B495A7A}"/>
              </a:ext>
            </a:extLst>
          </p:cNvPr>
          <p:cNvSpPr>
            <a:spLocks noGrp="1"/>
          </p:cNvSpPr>
          <p:nvPr>
            <p:ph type="tbl" sz="quarter" idx="13"/>
          </p:nvPr>
        </p:nvSpPr>
        <p:spPr>
          <a:xfrm>
            <a:off x="763077" y="2445472"/>
            <a:ext cx="10665845" cy="3678235"/>
          </a:xfrm>
        </p:spPr>
        <p:txBody>
          <a:bodyPr>
            <a:normAutofit fontScale="77500" lnSpcReduction="20000"/>
          </a:bodyPr>
          <a:lstStyle/>
          <a:p>
            <a:r>
              <a:rPr lang="en-US" dirty="0"/>
              <a:t>Two-Qubit Gates via Polaritonic Interactions	</a:t>
            </a:r>
          </a:p>
          <a:p>
            <a:pPr lvl="1"/>
            <a:r>
              <a:rPr lang="en-US" dirty="0"/>
              <a:t>Mechanism: Polaritons are known for strong nonlinear interactions when in close proximity, especially within microcavity systems or semiconductor structures. </a:t>
            </a:r>
          </a:p>
          <a:p>
            <a:pPr lvl="1"/>
            <a:r>
              <a:rPr lang="en-US" dirty="0"/>
              <a:t>Two polaritonic qubits can interact through their overlap or proximity within a shared cavity, enabling entangling gates like the Controlled-NOT (CNOT) or Controlled-Z (CZ) gate.	</a:t>
            </a:r>
          </a:p>
          <a:p>
            <a:pPr lvl="1"/>
            <a:r>
              <a:rPr lang="en-US" dirty="0"/>
              <a:t>Method: By spatially confining two polaritons and tuning an external laser, one can control the interaction strength, which allows the implementation of a controlled-phase gate. This phase shift becomes the basis for entangling operations.</a:t>
            </a:r>
          </a:p>
          <a:p>
            <a:pPr lvl="1"/>
            <a:r>
              <a:rPr lang="en-US" dirty="0"/>
              <a:t>Example: In a cavity, if one qubit’s state depends on the other (via their mutual influence on resonance frequencies), this dependency can enact a CNOT gate, with one polariton’s state flipping based on the state of the other.	</a:t>
            </a:r>
          </a:p>
          <a:p>
            <a:pPr marL="0" indent="0">
              <a:buNone/>
            </a:pPr>
            <a:endParaRPr lang="en-US" dirty="0"/>
          </a:p>
        </p:txBody>
      </p:sp>
      <p:sp>
        <p:nvSpPr>
          <p:cNvPr id="4" name="Slide Number Placeholder 3">
            <a:extLst>
              <a:ext uri="{FF2B5EF4-FFF2-40B4-BE49-F238E27FC236}">
                <a16:creationId xmlns:a16="http://schemas.microsoft.com/office/drawing/2014/main" id="{1B3736AA-A1E1-2A63-E74D-F1B0ABB24DBA}"/>
              </a:ext>
            </a:extLst>
          </p:cNvPr>
          <p:cNvSpPr>
            <a:spLocks noGrp="1"/>
          </p:cNvSpPr>
          <p:nvPr>
            <p:ph type="sldNum" sz="quarter" idx="12"/>
          </p:nvPr>
        </p:nvSpPr>
        <p:spPr/>
        <p:txBody>
          <a:bodyPr/>
          <a:lstStyle/>
          <a:p>
            <a:fld id="{B5CEABB6-07DC-46E8-9B57-56EC44A396E5}" type="slidenum">
              <a:rPr lang="en-US" smtClean="0"/>
              <a:pPr/>
              <a:t>33</a:t>
            </a:fld>
            <a:endParaRPr lang="en-US" dirty="0"/>
          </a:p>
        </p:txBody>
      </p:sp>
    </p:spTree>
    <p:extLst>
      <p:ext uri="{BB962C8B-B14F-4D97-AF65-F5344CB8AC3E}">
        <p14:creationId xmlns:p14="http://schemas.microsoft.com/office/powerpoint/2010/main" val="1272531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9409C-2B2D-9BFB-DD64-CFA10294A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0849E2-5AD3-BF46-B21D-549BAEB1FAEB}"/>
              </a:ext>
            </a:extLst>
          </p:cNvPr>
          <p:cNvSpPr>
            <a:spLocks noGrp="1"/>
          </p:cNvSpPr>
          <p:nvPr>
            <p:ph type="title"/>
          </p:nvPr>
        </p:nvSpPr>
        <p:spPr/>
        <p:txBody>
          <a:bodyPr/>
          <a:lstStyle/>
          <a:p>
            <a:r>
              <a:rPr lang="en-US" dirty="0"/>
              <a:t>Building	 gates- spin selective excitation </a:t>
            </a:r>
          </a:p>
        </p:txBody>
      </p:sp>
      <p:sp>
        <p:nvSpPr>
          <p:cNvPr id="3" name="Table Placeholder 2">
            <a:extLst>
              <a:ext uri="{FF2B5EF4-FFF2-40B4-BE49-F238E27FC236}">
                <a16:creationId xmlns:a16="http://schemas.microsoft.com/office/drawing/2014/main" id="{9BF369DA-7225-56C6-542E-D432B148F729}"/>
              </a:ext>
            </a:extLst>
          </p:cNvPr>
          <p:cNvSpPr>
            <a:spLocks noGrp="1"/>
          </p:cNvSpPr>
          <p:nvPr>
            <p:ph type="tbl" sz="quarter" idx="13"/>
          </p:nvPr>
        </p:nvSpPr>
        <p:spPr/>
        <p:txBody>
          <a:bodyPr>
            <a:normAutofit/>
          </a:bodyPr>
          <a:lstStyle/>
          <a:p>
            <a:r>
              <a:rPr lang="en-US" dirty="0"/>
              <a:t>Spin-Selective Excitation and Polarization Control</a:t>
            </a:r>
          </a:p>
          <a:p>
            <a:pPr marL="457200" lvl="1" indent="0">
              <a:buNone/>
            </a:pPr>
            <a:r>
              <a:rPr lang="en-US" dirty="0"/>
              <a:t>Mechanism: Polaritonic qubits can also be defined based on the polarization state (e.g., circular or linear polarization). By controlling the polarization of an external laser, you can selectively excite specific qubit states or induce phase changes.</a:t>
            </a:r>
          </a:p>
          <a:p>
            <a:pPr marL="457200" lvl="1" indent="0">
              <a:buNone/>
            </a:pPr>
            <a:r>
              <a:rPr lang="en-US" dirty="0"/>
              <a:t>Applications: A spin-polarized laser can selectively manipulate qubit states based on polarization, enabling phase gates or selective rotations necessary for universal quantum computing</a:t>
            </a:r>
          </a:p>
        </p:txBody>
      </p:sp>
      <p:sp>
        <p:nvSpPr>
          <p:cNvPr id="4" name="Slide Number Placeholder 3">
            <a:extLst>
              <a:ext uri="{FF2B5EF4-FFF2-40B4-BE49-F238E27FC236}">
                <a16:creationId xmlns:a16="http://schemas.microsoft.com/office/drawing/2014/main" id="{60DC2F09-2D78-4345-A3D0-E9BF1D48A44F}"/>
              </a:ext>
            </a:extLst>
          </p:cNvPr>
          <p:cNvSpPr>
            <a:spLocks noGrp="1"/>
          </p:cNvSpPr>
          <p:nvPr>
            <p:ph type="sldNum" sz="quarter" idx="12"/>
          </p:nvPr>
        </p:nvSpPr>
        <p:spPr/>
        <p:txBody>
          <a:bodyPr/>
          <a:lstStyle/>
          <a:p>
            <a:fld id="{B5CEABB6-07DC-46E8-9B57-56EC44A396E5}" type="slidenum">
              <a:rPr lang="en-US" smtClean="0"/>
              <a:pPr/>
              <a:t>34</a:t>
            </a:fld>
            <a:endParaRPr lang="en-US" dirty="0"/>
          </a:p>
        </p:txBody>
      </p:sp>
    </p:spTree>
    <p:extLst>
      <p:ext uri="{BB962C8B-B14F-4D97-AF65-F5344CB8AC3E}">
        <p14:creationId xmlns:p14="http://schemas.microsoft.com/office/powerpoint/2010/main" val="1191855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7A7DC-DF09-F607-8358-A70758915D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87ACD-EC3F-EA9B-9F9E-F3F07320FFD4}"/>
              </a:ext>
            </a:extLst>
          </p:cNvPr>
          <p:cNvSpPr>
            <a:spLocks noGrp="1"/>
          </p:cNvSpPr>
          <p:nvPr>
            <p:ph type="title"/>
          </p:nvPr>
        </p:nvSpPr>
        <p:spPr/>
        <p:txBody>
          <a:bodyPr/>
          <a:lstStyle/>
          <a:p>
            <a:r>
              <a:rPr lang="en-US" dirty="0"/>
              <a:t>Building	 gates</a:t>
            </a:r>
          </a:p>
        </p:txBody>
      </p:sp>
      <p:sp>
        <p:nvSpPr>
          <p:cNvPr id="3" name="Table Placeholder 2">
            <a:extLst>
              <a:ext uri="{FF2B5EF4-FFF2-40B4-BE49-F238E27FC236}">
                <a16:creationId xmlns:a16="http://schemas.microsoft.com/office/drawing/2014/main" id="{59361487-28A2-8628-D9CB-F1F597FF0F4F}"/>
              </a:ext>
            </a:extLst>
          </p:cNvPr>
          <p:cNvSpPr>
            <a:spLocks noGrp="1"/>
          </p:cNvSpPr>
          <p:nvPr>
            <p:ph type="tbl" sz="quarter" idx="13"/>
          </p:nvPr>
        </p:nvSpPr>
        <p:spPr/>
        <p:txBody>
          <a:bodyPr>
            <a:normAutofit lnSpcReduction="10000"/>
          </a:bodyPr>
          <a:lstStyle/>
          <a:p>
            <a:r>
              <a:rPr lang="en-US" dirty="0"/>
              <a:t>Using Exciton-Polaritons for Nonlinear Phase Shifts</a:t>
            </a:r>
          </a:p>
          <a:p>
            <a:pPr lvl="1"/>
            <a:r>
              <a:rPr lang="en-US" dirty="0"/>
              <a:t>Mechanism: Exciton-polaritons, which are polaritons coupled to excitons, exhibit significant nonlinearities. These nonlinear interactions allow for phase shifts that depend on the number of polaritons in a mode, enabling quantum gates based on conditional phase shifts.</a:t>
            </a:r>
          </a:p>
          <a:p>
            <a:pPr lvl="1"/>
            <a:r>
              <a:rPr lang="en-US" dirty="0"/>
              <a:t>Example: A Kerr-type interaction between exciton-polaritons in a microcavity can lead to a conditional phase shift, which is key to implementing gates like CZ, where the phase of one qubit depends on the state of another.</a:t>
            </a:r>
          </a:p>
        </p:txBody>
      </p:sp>
      <p:sp>
        <p:nvSpPr>
          <p:cNvPr id="4" name="Slide Number Placeholder 3">
            <a:extLst>
              <a:ext uri="{FF2B5EF4-FFF2-40B4-BE49-F238E27FC236}">
                <a16:creationId xmlns:a16="http://schemas.microsoft.com/office/drawing/2014/main" id="{6A6490D1-D53B-3AEA-31C2-AE910CB6B37A}"/>
              </a:ext>
            </a:extLst>
          </p:cNvPr>
          <p:cNvSpPr>
            <a:spLocks noGrp="1"/>
          </p:cNvSpPr>
          <p:nvPr>
            <p:ph type="sldNum" sz="quarter" idx="12"/>
          </p:nvPr>
        </p:nvSpPr>
        <p:spPr/>
        <p:txBody>
          <a:bodyPr/>
          <a:lstStyle/>
          <a:p>
            <a:fld id="{B5CEABB6-07DC-46E8-9B57-56EC44A396E5}" type="slidenum">
              <a:rPr lang="en-US" smtClean="0"/>
              <a:pPr/>
              <a:t>35</a:t>
            </a:fld>
            <a:endParaRPr lang="en-US" dirty="0"/>
          </a:p>
        </p:txBody>
      </p:sp>
    </p:spTree>
    <p:extLst>
      <p:ext uri="{BB962C8B-B14F-4D97-AF65-F5344CB8AC3E}">
        <p14:creationId xmlns:p14="http://schemas.microsoft.com/office/powerpoint/2010/main" val="3600191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10631-8AA5-6D0D-14D3-019EDAF127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933AE-A556-1777-C36E-8D70BB1823CE}"/>
              </a:ext>
            </a:extLst>
          </p:cNvPr>
          <p:cNvSpPr>
            <a:spLocks noGrp="1"/>
          </p:cNvSpPr>
          <p:nvPr>
            <p:ph type="title"/>
          </p:nvPr>
        </p:nvSpPr>
        <p:spPr/>
        <p:txBody>
          <a:bodyPr/>
          <a:lstStyle/>
          <a:p>
            <a:r>
              <a:rPr lang="en-US" dirty="0"/>
              <a:t>Building	 gates</a:t>
            </a:r>
          </a:p>
        </p:txBody>
      </p:sp>
      <p:sp>
        <p:nvSpPr>
          <p:cNvPr id="3" name="Table Placeholder 2">
            <a:extLst>
              <a:ext uri="{FF2B5EF4-FFF2-40B4-BE49-F238E27FC236}">
                <a16:creationId xmlns:a16="http://schemas.microsoft.com/office/drawing/2014/main" id="{7074E353-9CF8-4F4F-1D72-A6E70F638555}"/>
              </a:ext>
            </a:extLst>
          </p:cNvPr>
          <p:cNvSpPr>
            <a:spLocks noGrp="1"/>
          </p:cNvSpPr>
          <p:nvPr>
            <p:ph type="tbl" sz="quarter" idx="13"/>
          </p:nvPr>
        </p:nvSpPr>
        <p:spPr/>
        <p:txBody>
          <a:bodyPr>
            <a:normAutofit lnSpcReduction="10000"/>
          </a:bodyPr>
          <a:lstStyle/>
          <a:p>
            <a:r>
              <a:rPr lang="en-US" dirty="0"/>
              <a:t>Cavity-QED Techniques for Polariton Coupling</a:t>
            </a:r>
          </a:p>
          <a:p>
            <a:pPr lvl="1"/>
            <a:r>
              <a:rPr lang="en-US" dirty="0"/>
              <a:t>Mechanism: Coupling polaritons with high-quality cavities enhances light-matter interaction, enabling fine control over polariton states and their interactions. By embedding polaritons in coupled cavity arrays or photonic lattices, it’s possible to manipulate qubit states in a controlled way for entangling gates.</a:t>
            </a:r>
          </a:p>
          <a:p>
            <a:pPr lvl="1"/>
            <a:r>
              <a:rPr lang="en-US" dirty="0"/>
              <a:t>Applications: Cavity-QED setups can facilitate gates like the SWAP or controlled rotations by controlling interactions in the spatial or frequency domain within the cavities.</a:t>
            </a:r>
          </a:p>
        </p:txBody>
      </p:sp>
      <p:sp>
        <p:nvSpPr>
          <p:cNvPr id="4" name="Slide Number Placeholder 3">
            <a:extLst>
              <a:ext uri="{FF2B5EF4-FFF2-40B4-BE49-F238E27FC236}">
                <a16:creationId xmlns:a16="http://schemas.microsoft.com/office/drawing/2014/main" id="{955D0145-0A58-A09D-6034-EEE472559DC2}"/>
              </a:ext>
            </a:extLst>
          </p:cNvPr>
          <p:cNvSpPr>
            <a:spLocks noGrp="1"/>
          </p:cNvSpPr>
          <p:nvPr>
            <p:ph type="sldNum" sz="quarter" idx="12"/>
          </p:nvPr>
        </p:nvSpPr>
        <p:spPr/>
        <p:txBody>
          <a:bodyPr/>
          <a:lstStyle/>
          <a:p>
            <a:fld id="{B5CEABB6-07DC-46E8-9B57-56EC44A396E5}" type="slidenum">
              <a:rPr lang="en-US" smtClean="0"/>
              <a:pPr/>
              <a:t>36</a:t>
            </a:fld>
            <a:endParaRPr lang="en-US" dirty="0"/>
          </a:p>
        </p:txBody>
      </p:sp>
    </p:spTree>
    <p:extLst>
      <p:ext uri="{BB962C8B-B14F-4D97-AF65-F5344CB8AC3E}">
        <p14:creationId xmlns:p14="http://schemas.microsoft.com/office/powerpoint/2010/main" val="2290084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33022-BAAE-C471-501D-C86E3042E2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A67FB2-96AC-43AB-74D4-648DB70F95DF}"/>
              </a:ext>
            </a:extLst>
          </p:cNvPr>
          <p:cNvSpPr>
            <a:spLocks noGrp="1"/>
          </p:cNvSpPr>
          <p:nvPr>
            <p:ph type="title"/>
          </p:nvPr>
        </p:nvSpPr>
        <p:spPr/>
        <p:txBody>
          <a:bodyPr/>
          <a:lstStyle/>
          <a:p>
            <a:r>
              <a:rPr lang="en-US" dirty="0"/>
              <a:t>Building	 gates</a:t>
            </a:r>
          </a:p>
        </p:txBody>
      </p:sp>
      <p:sp>
        <p:nvSpPr>
          <p:cNvPr id="3" name="Table Placeholder 2">
            <a:extLst>
              <a:ext uri="{FF2B5EF4-FFF2-40B4-BE49-F238E27FC236}">
                <a16:creationId xmlns:a16="http://schemas.microsoft.com/office/drawing/2014/main" id="{DAA2748A-BA1B-F22E-6A3F-5A644FDA0DD5}"/>
              </a:ext>
            </a:extLst>
          </p:cNvPr>
          <p:cNvSpPr>
            <a:spLocks noGrp="1"/>
          </p:cNvSpPr>
          <p:nvPr>
            <p:ph type="tbl" sz="quarter" idx="13"/>
          </p:nvPr>
        </p:nvSpPr>
        <p:spPr/>
        <p:txBody>
          <a:bodyPr>
            <a:normAutofit fontScale="92500" lnSpcReduction="10000"/>
          </a:bodyPr>
          <a:lstStyle/>
          <a:p>
            <a:r>
              <a:rPr lang="en-US" dirty="0"/>
              <a:t>Topological Protection for Robust Gates</a:t>
            </a:r>
          </a:p>
          <a:p>
            <a:r>
              <a:rPr lang="en-US" dirty="0"/>
              <a:t>Mechanism: In recent research, polaritonic systems in certain lattice configurations (such as honeycomb or Lieb lattices) have shown topologically protected states. Using these configurations, one can create robust qubit gates that are less sensitive to environmental noise</a:t>
            </a:r>
          </a:p>
          <a:p>
            <a:r>
              <a:rPr lang="en-US" dirty="0"/>
              <a:t>Application: Topologically protected modes could support robust single- and two-qubit gates, especially for error-resistant quantum operations. </a:t>
            </a:r>
          </a:p>
        </p:txBody>
      </p:sp>
      <p:sp>
        <p:nvSpPr>
          <p:cNvPr id="4" name="Slide Number Placeholder 3">
            <a:extLst>
              <a:ext uri="{FF2B5EF4-FFF2-40B4-BE49-F238E27FC236}">
                <a16:creationId xmlns:a16="http://schemas.microsoft.com/office/drawing/2014/main" id="{866D18BE-C0E4-2906-67F4-C456B620F29D}"/>
              </a:ext>
            </a:extLst>
          </p:cNvPr>
          <p:cNvSpPr>
            <a:spLocks noGrp="1"/>
          </p:cNvSpPr>
          <p:nvPr>
            <p:ph type="sldNum" sz="quarter" idx="12"/>
          </p:nvPr>
        </p:nvSpPr>
        <p:spPr/>
        <p:txBody>
          <a:bodyPr/>
          <a:lstStyle/>
          <a:p>
            <a:fld id="{B5CEABB6-07DC-46E8-9B57-56EC44A396E5}" type="slidenum">
              <a:rPr lang="en-US" smtClean="0"/>
              <a:pPr/>
              <a:t>37</a:t>
            </a:fld>
            <a:endParaRPr lang="en-US" dirty="0"/>
          </a:p>
        </p:txBody>
      </p:sp>
    </p:spTree>
    <p:extLst>
      <p:ext uri="{BB962C8B-B14F-4D97-AF65-F5344CB8AC3E}">
        <p14:creationId xmlns:p14="http://schemas.microsoft.com/office/powerpoint/2010/main" val="2628245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ECD45-690C-BA64-2E86-E3B994F2B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06E7E0-0102-A79D-83FE-D8CC7085E93B}"/>
              </a:ext>
            </a:extLst>
          </p:cNvPr>
          <p:cNvSpPr>
            <a:spLocks noGrp="1"/>
          </p:cNvSpPr>
          <p:nvPr>
            <p:ph type="title"/>
          </p:nvPr>
        </p:nvSpPr>
        <p:spPr/>
        <p:txBody>
          <a:bodyPr/>
          <a:lstStyle/>
          <a:p>
            <a:r>
              <a:rPr lang="en-US" dirty="0"/>
              <a:t>Building	 gates</a:t>
            </a:r>
          </a:p>
        </p:txBody>
      </p:sp>
      <p:sp>
        <p:nvSpPr>
          <p:cNvPr id="3" name="Table Placeholder 2">
            <a:extLst>
              <a:ext uri="{FF2B5EF4-FFF2-40B4-BE49-F238E27FC236}">
                <a16:creationId xmlns:a16="http://schemas.microsoft.com/office/drawing/2014/main" id="{CE39BD11-F7F3-B586-17A5-42ECEC68F439}"/>
              </a:ext>
            </a:extLst>
          </p:cNvPr>
          <p:cNvSpPr>
            <a:spLocks noGrp="1"/>
          </p:cNvSpPr>
          <p:nvPr>
            <p:ph type="tbl" sz="quarter" idx="13"/>
          </p:nvPr>
        </p:nvSpPr>
        <p:spPr/>
        <p:txBody>
          <a:bodyPr>
            <a:normAutofit fontScale="62500" lnSpcReduction="20000"/>
          </a:bodyPr>
          <a:lstStyle/>
          <a:p>
            <a:r>
              <a:rPr lang="en-US" dirty="0"/>
              <a:t>Challenges and Current Research</a:t>
            </a:r>
          </a:p>
          <a:p>
            <a:pPr lvl="1"/>
            <a:r>
              <a:rPr lang="en-US" dirty="0"/>
              <a:t>While the mechanisms above are promising, polaritonic quantum gates are an emerging field. Main challenges include:	</a:t>
            </a:r>
          </a:p>
          <a:p>
            <a:pPr lvl="1"/>
            <a:r>
              <a:rPr lang="en-US" dirty="0"/>
              <a:t>Coherence Time: Polaritons have short lifetimes due to photon escape from cavities, so maintaining coherence is an ongoing challenge.</a:t>
            </a:r>
          </a:p>
          <a:p>
            <a:pPr lvl="1"/>
            <a:r>
              <a:rPr lang="en-US" dirty="0"/>
              <a:t>Precision Control: Fine control over interactions requires precise laser tuning and advanced cavity engineering.	</a:t>
            </a:r>
          </a:p>
          <a:p>
            <a:pPr lvl="1"/>
            <a:r>
              <a:rPr lang="en-US" dirty="0"/>
              <a:t>Scalability: Scaling up to multiple qubits requires designing systems where many polaritons can interact without loss of coherence.</a:t>
            </a:r>
          </a:p>
          <a:p>
            <a:r>
              <a:rPr lang="en-US" dirty="0"/>
              <a:t>Despite these challenges, the unique properties of polaritons—especially their nonlinear interactions and strong coupling to light—make them a compelling platform for implementing quantum gates, especially for systems that leverage hybrid light-matter properties.</a:t>
            </a:r>
          </a:p>
        </p:txBody>
      </p:sp>
      <p:sp>
        <p:nvSpPr>
          <p:cNvPr id="4" name="Slide Number Placeholder 3">
            <a:extLst>
              <a:ext uri="{FF2B5EF4-FFF2-40B4-BE49-F238E27FC236}">
                <a16:creationId xmlns:a16="http://schemas.microsoft.com/office/drawing/2014/main" id="{E12DF12D-3509-0850-DE8F-4CC29FA7EEE1}"/>
              </a:ext>
            </a:extLst>
          </p:cNvPr>
          <p:cNvSpPr>
            <a:spLocks noGrp="1"/>
          </p:cNvSpPr>
          <p:nvPr>
            <p:ph type="sldNum" sz="quarter" idx="12"/>
          </p:nvPr>
        </p:nvSpPr>
        <p:spPr/>
        <p:txBody>
          <a:bodyPr/>
          <a:lstStyle/>
          <a:p>
            <a:fld id="{B5CEABB6-07DC-46E8-9B57-56EC44A396E5}" type="slidenum">
              <a:rPr lang="en-US" smtClean="0"/>
              <a:pPr/>
              <a:t>38</a:t>
            </a:fld>
            <a:endParaRPr lang="en-US" dirty="0"/>
          </a:p>
        </p:txBody>
      </p:sp>
    </p:spTree>
    <p:extLst>
      <p:ext uri="{BB962C8B-B14F-4D97-AF65-F5344CB8AC3E}">
        <p14:creationId xmlns:p14="http://schemas.microsoft.com/office/powerpoint/2010/main" val="532465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EE93-8585-46D4-A7EC-F184E317CB2E}"/>
              </a:ext>
            </a:extLst>
          </p:cNvPr>
          <p:cNvSpPr>
            <a:spLocks noGrp="1"/>
          </p:cNvSpPr>
          <p:nvPr>
            <p:ph type="ctrTitle"/>
          </p:nvPr>
        </p:nvSpPr>
        <p:spPr>
          <a:xfrm>
            <a:off x="5900245" y="544285"/>
            <a:ext cx="5528217" cy="2685383"/>
          </a:xfrm>
        </p:spPr>
        <p:txBody>
          <a:bodyPr/>
          <a:lstStyle/>
          <a:p>
            <a:r>
              <a:rPr lang="en-US" dirty="0"/>
              <a:t>THANK YOU</a:t>
            </a:r>
          </a:p>
        </p:txBody>
      </p:sp>
      <p:sp>
        <p:nvSpPr>
          <p:cNvPr id="3" name="Content Placeholder 2">
            <a:extLst>
              <a:ext uri="{FF2B5EF4-FFF2-40B4-BE49-F238E27FC236}">
                <a16:creationId xmlns:a16="http://schemas.microsoft.com/office/drawing/2014/main" id="{24AFFC60-19C3-4901-93F7-7AAF4C09F8C6}"/>
              </a:ext>
            </a:extLst>
          </p:cNvPr>
          <p:cNvSpPr>
            <a:spLocks noGrp="1"/>
          </p:cNvSpPr>
          <p:nvPr>
            <p:ph type="subTitle" idx="1"/>
          </p:nvPr>
        </p:nvSpPr>
        <p:spPr>
          <a:xfrm>
            <a:off x="5896340" y="3423773"/>
            <a:ext cx="5528217" cy="2029969"/>
          </a:xfrm>
        </p:spPr>
        <p:txBody>
          <a:bodyPr bIns="0">
            <a:normAutofit/>
          </a:bodyPr>
          <a:lstStyle/>
          <a:p>
            <a:r>
              <a:rPr lang="en-US" dirty="0"/>
              <a:t>Santosh Kumar</a:t>
            </a:r>
          </a:p>
        </p:txBody>
      </p:sp>
    </p:spTree>
    <p:extLst>
      <p:ext uri="{BB962C8B-B14F-4D97-AF65-F5344CB8AC3E}">
        <p14:creationId xmlns:p14="http://schemas.microsoft.com/office/powerpoint/2010/main" val="2436493926"/>
      </p:ext>
    </p:extLst>
  </p:cSld>
  <p:clrMapOvr>
    <a:masterClrMapping/>
  </p:clrMapOvr>
</p:sld>
</file>

<file path=ppt/theme/theme1.xml><?xml version="1.0" encoding="utf-8"?>
<a:theme xmlns:a="http://schemas.openxmlformats.org/drawingml/2006/main" name="Custom">
  <a:themeElements>
    <a:clrScheme name="Custom 74">
      <a:dk1>
        <a:sysClr val="windowText" lastClr="000000"/>
      </a:dk1>
      <a:lt1>
        <a:sysClr val="window" lastClr="FFFFFF"/>
      </a:lt1>
      <a:dk2>
        <a:srgbClr val="F8F0E3"/>
      </a:dk2>
      <a:lt2>
        <a:srgbClr val="E7E6E6"/>
      </a:lt2>
      <a:accent1>
        <a:srgbClr val="224E7F"/>
      </a:accent1>
      <a:accent2>
        <a:srgbClr val="385E88"/>
      </a:accent2>
      <a:accent3>
        <a:srgbClr val="AA2070"/>
      </a:accent3>
      <a:accent4>
        <a:srgbClr val="EC008C"/>
      </a:accent4>
      <a:accent5>
        <a:srgbClr val="582156"/>
      </a:accent5>
      <a:accent6>
        <a:srgbClr val="958EA2"/>
      </a:accent6>
      <a:hlink>
        <a:srgbClr val="0563C1"/>
      </a:hlink>
      <a:folHlink>
        <a:srgbClr val="954F72"/>
      </a:folHlink>
    </a:clrScheme>
    <a:fontScheme name="Custom 112">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33968143_Win32_SL_V3" id="{4DA6DF5E-F5DF-461D-8863-50E9C5721FD0}" vid="{BC6DDDB8-E14A-47D1-98C5-2C109624FD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451406B-581B-4C29-A833-E33D8A6AB075}">
  <ds:schemaRefs>
    <ds:schemaRef ds:uri="http://schemas.microsoft.com/sharepoint/v3/contenttype/forms"/>
  </ds:schemaRefs>
</ds:datastoreItem>
</file>

<file path=customXml/itemProps2.xml><?xml version="1.0" encoding="utf-8"?>
<ds:datastoreItem xmlns:ds="http://schemas.openxmlformats.org/officeDocument/2006/customXml" ds:itemID="{18903D25-5BE2-4D9E-B7D8-BE1DCAE2DC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65614A-92F9-4391-AC3D-F3F5B0704F99}">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{6C92AC59-D5D9-4192-B100-39DCE30CB63D}tf33968143_win32</Template>
  <TotalTime>24679</TotalTime>
  <Words>2666</Words>
  <Application>Microsoft Office PowerPoint</Application>
  <PresentationFormat>Widescreen</PresentationFormat>
  <Paragraphs>370</Paragraphs>
  <Slides>39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Avenir Next LT Pro</vt:lpstr>
      <vt:lpstr>Calibri</vt:lpstr>
      <vt:lpstr>Cambria Math</vt:lpstr>
      <vt:lpstr>Symbol</vt:lpstr>
      <vt:lpstr>Wingdings</vt:lpstr>
      <vt:lpstr>Custom</vt:lpstr>
      <vt:lpstr>Polariqon  Basic Presentation</vt:lpstr>
      <vt:lpstr>genesis</vt:lpstr>
      <vt:lpstr>Design</vt:lpstr>
      <vt:lpstr>Polariton as building blocks</vt:lpstr>
      <vt:lpstr>Polariqon qBits</vt:lpstr>
      <vt:lpstr>Design Block Diagram</vt:lpstr>
      <vt:lpstr>Polariton and Photon generation</vt:lpstr>
      <vt:lpstr>pOLAriton measurement-1</vt:lpstr>
      <vt:lpstr>Polariton to photon</vt:lpstr>
      <vt:lpstr>Photon to Exciton</vt:lpstr>
      <vt:lpstr>Full state equation</vt:lpstr>
      <vt:lpstr>Measurement of polariton</vt:lpstr>
      <vt:lpstr>1 and 0 (reflection)</vt:lpstr>
      <vt:lpstr>PowerPoint Presentation</vt:lpstr>
      <vt:lpstr>Solar Cell as detector</vt:lpstr>
      <vt:lpstr>Quantum computing with polaritons</vt:lpstr>
      <vt:lpstr>Entanglement (spontaneous parametric  Down conversion)</vt:lpstr>
      <vt:lpstr>spontaneous parametric  Down conversion-spdc</vt:lpstr>
      <vt:lpstr>SPDC</vt:lpstr>
      <vt:lpstr>SPDC Data</vt:lpstr>
      <vt:lpstr>Encoding- using electric field</vt:lpstr>
      <vt:lpstr>System architecture</vt:lpstr>
      <vt:lpstr>Reading polariton qubits</vt:lpstr>
      <vt:lpstr>Reading polariton qubits</vt:lpstr>
      <vt:lpstr>Reading polariton qubits</vt:lpstr>
      <vt:lpstr>Reading polariton qubits</vt:lpstr>
      <vt:lpstr>Deciphering qubit state from photo-luminescence</vt:lpstr>
      <vt:lpstr>Deciphering qubit state from photo-luminescence</vt:lpstr>
      <vt:lpstr>Deciphering qubit state from photo-luminescence</vt:lpstr>
      <vt:lpstr>Deciphering qubit state from photo-luminescence</vt:lpstr>
      <vt:lpstr>Deciphering qubit state from photo-luminescence</vt:lpstr>
      <vt:lpstr>Building  gates</vt:lpstr>
      <vt:lpstr>Building Gates- 2 qubits</vt:lpstr>
      <vt:lpstr>Building  gates- spin selective excitation </vt:lpstr>
      <vt:lpstr>Building  gates</vt:lpstr>
      <vt:lpstr>Building  gates</vt:lpstr>
      <vt:lpstr>Building  gates</vt:lpstr>
      <vt:lpstr>Building  gates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Santosh Kumar</dc:creator>
  <cp:lastModifiedBy>Santosh Kumar</cp:lastModifiedBy>
  <cp:revision>114</cp:revision>
  <dcterms:created xsi:type="dcterms:W3CDTF">2024-10-06T05:08:51Z</dcterms:created>
  <dcterms:modified xsi:type="dcterms:W3CDTF">2024-11-03T14:31:16Z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